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32"/>
  </p:notesMasterIdLst>
  <p:handoutMasterIdLst>
    <p:handoutMasterId r:id="rId33"/>
  </p:handoutMasterIdLst>
  <p:sldIdLst>
    <p:sldId id="273" r:id="rId2"/>
    <p:sldId id="315" r:id="rId3"/>
    <p:sldId id="342" r:id="rId4"/>
    <p:sldId id="344" r:id="rId5"/>
    <p:sldId id="566" r:id="rId6"/>
    <p:sldId id="402" r:id="rId7"/>
    <p:sldId id="733" r:id="rId8"/>
    <p:sldId id="348" r:id="rId9"/>
    <p:sldId id="483" r:id="rId10"/>
    <p:sldId id="291" r:id="rId11"/>
    <p:sldId id="470" r:id="rId12"/>
    <p:sldId id="341" r:id="rId13"/>
    <p:sldId id="730" r:id="rId14"/>
    <p:sldId id="731" r:id="rId15"/>
    <p:sldId id="307" r:id="rId16"/>
    <p:sldId id="287" r:id="rId17"/>
    <p:sldId id="732" r:id="rId18"/>
    <p:sldId id="346" r:id="rId19"/>
    <p:sldId id="335" r:id="rId20"/>
    <p:sldId id="336" r:id="rId21"/>
    <p:sldId id="337" r:id="rId22"/>
    <p:sldId id="338" r:id="rId23"/>
    <p:sldId id="729" r:id="rId24"/>
    <p:sldId id="339" r:id="rId25"/>
    <p:sldId id="340" r:id="rId26"/>
    <p:sldId id="350" r:id="rId27"/>
    <p:sldId id="349" r:id="rId28"/>
    <p:sldId id="587" r:id="rId29"/>
    <p:sldId id="727" r:id="rId30"/>
    <p:sldId id="72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userDrawn="1">
          <p15:clr>
            <a:srgbClr val="A4A3A4"/>
          </p15:clr>
        </p15:guide>
        <p15:guide id="2" pos="347" userDrawn="1">
          <p15:clr>
            <a:srgbClr val="A4A3A4"/>
          </p15:clr>
        </p15:guide>
        <p15:guide id="3" pos="7310" userDrawn="1">
          <p15:clr>
            <a:srgbClr val="A4A3A4"/>
          </p15:clr>
        </p15:guide>
        <p15:guide id="4" orient="horz" pos="1049" userDrawn="1">
          <p15:clr>
            <a:srgbClr val="A4A3A4"/>
          </p15:clr>
        </p15:guide>
        <p15:guide id="5" orient="horz" pos="210" userDrawn="1">
          <p15:clr>
            <a:srgbClr val="A4A3A4"/>
          </p15:clr>
        </p15:guide>
        <p15:guide id="6" orient="horz" pos="3906" userDrawn="1">
          <p15:clr>
            <a:srgbClr val="A4A3A4"/>
          </p15:clr>
        </p15:guide>
        <p15:guide id="7" pos="892" userDrawn="1">
          <p15:clr>
            <a:srgbClr val="A4A3A4"/>
          </p15:clr>
        </p15:guide>
        <p15:guide id="8" pos="499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0B7945-888B-3545-84BA-CE700D36D91B}" v="5" dt="2023-02-25T14:55:25.3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57959"/>
  </p:normalViewPr>
  <p:slideViewPr>
    <p:cSldViewPr snapToGrid="0" snapToObjects="1">
      <p:cViewPr varScale="1">
        <p:scale>
          <a:sx n="67" d="100"/>
          <a:sy n="67" d="100"/>
        </p:scale>
        <p:origin x="1720" y="168"/>
      </p:cViewPr>
      <p:guideLst>
        <p:guide orient="horz" pos="1480"/>
        <p:guide pos="347"/>
        <p:guide pos="7310"/>
        <p:guide orient="horz" pos="1049"/>
        <p:guide orient="horz" pos="210"/>
        <p:guide orient="horz" pos="3906"/>
        <p:guide pos="892"/>
        <p:guide pos="4997"/>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135" d="100"/>
          <a:sy n="135"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rga Vesterte" userId="6ffe0141a77b9d45" providerId="LiveId" clId="{39AC6EF2-96C0-2442-989C-1AD187FF5A0F}"/>
    <pc:docChg chg="undo custSel addSld modSld">
      <pc:chgData name="Jurga Vesterte" userId="6ffe0141a77b9d45" providerId="LiveId" clId="{39AC6EF2-96C0-2442-989C-1AD187FF5A0F}" dt="2023-02-11T17:56:11.487" v="13" actId="1076"/>
      <pc:docMkLst>
        <pc:docMk/>
      </pc:docMkLst>
      <pc:sldChg chg="modSp add mod modNotesTx">
        <pc:chgData name="Jurga Vesterte" userId="6ffe0141a77b9d45" providerId="LiveId" clId="{39AC6EF2-96C0-2442-989C-1AD187FF5A0F}" dt="2023-02-11T17:56:11.487" v="13" actId="1076"/>
        <pc:sldMkLst>
          <pc:docMk/>
          <pc:sldMk cId="2448689356" sldId="729"/>
        </pc:sldMkLst>
        <pc:spChg chg="mod">
          <ac:chgData name="Jurga Vesterte" userId="6ffe0141a77b9d45" providerId="LiveId" clId="{39AC6EF2-96C0-2442-989C-1AD187FF5A0F}" dt="2023-02-11T17:56:11.487" v="13" actId="1076"/>
          <ac:spMkLst>
            <pc:docMk/>
            <pc:sldMk cId="2448689356" sldId="729"/>
            <ac:spMk id="2" creationId="{EADD9594-DE84-1552-A0F8-078547E71D58}"/>
          </ac:spMkLst>
        </pc:spChg>
        <pc:spChg chg="mod">
          <ac:chgData name="Jurga Vesterte" userId="6ffe0141a77b9d45" providerId="LiveId" clId="{39AC6EF2-96C0-2442-989C-1AD187FF5A0F}" dt="2023-02-11T17:54:49.968" v="6" actId="20577"/>
          <ac:spMkLst>
            <pc:docMk/>
            <pc:sldMk cId="2448689356" sldId="729"/>
            <ac:spMk id="3" creationId="{BC1C0D4E-A80F-8B81-EDCC-BB38383C2A2F}"/>
          </ac:spMkLst>
        </pc:spChg>
      </pc:sldChg>
    </pc:docChg>
  </pc:docChgLst>
  <pc:docChgLst>
    <pc:chgData name="Jurga Vesterte" userId="6ffe0141a77b9d45" providerId="LiveId" clId="{660B7945-888B-3545-84BA-CE700D36D91B}"/>
    <pc:docChg chg="custSel addSld modSld">
      <pc:chgData name="Jurga Vesterte" userId="6ffe0141a77b9d45" providerId="LiveId" clId="{660B7945-888B-3545-84BA-CE700D36D91B}" dt="2023-02-25T15:05:41.819" v="250" actId="13926"/>
      <pc:docMkLst>
        <pc:docMk/>
      </pc:docMkLst>
      <pc:sldChg chg="addSp modSp mod">
        <pc:chgData name="Jurga Vesterte" userId="6ffe0141a77b9d45" providerId="LiveId" clId="{660B7945-888B-3545-84BA-CE700D36D91B}" dt="2023-02-25T14:53:41.149" v="123"/>
        <pc:sldMkLst>
          <pc:docMk/>
          <pc:sldMk cId="2943004635" sldId="315"/>
        </pc:sldMkLst>
        <pc:spChg chg="mod">
          <ac:chgData name="Jurga Vesterte" userId="6ffe0141a77b9d45" providerId="LiveId" clId="{660B7945-888B-3545-84BA-CE700D36D91B}" dt="2023-02-25T14:53:04.920" v="122" actId="1076"/>
          <ac:spMkLst>
            <pc:docMk/>
            <pc:sldMk cId="2943004635" sldId="315"/>
            <ac:spMk id="2" creationId="{89181E4A-97DF-3081-C29A-348013652779}"/>
          </ac:spMkLst>
        </pc:spChg>
        <pc:spChg chg="add mod">
          <ac:chgData name="Jurga Vesterte" userId="6ffe0141a77b9d45" providerId="LiveId" clId="{660B7945-888B-3545-84BA-CE700D36D91B}" dt="2023-02-25T14:53:41.149" v="123"/>
          <ac:spMkLst>
            <pc:docMk/>
            <pc:sldMk cId="2943004635" sldId="315"/>
            <ac:spMk id="3" creationId="{228AF84A-ED19-50FA-4182-8033CE2E8315}"/>
          </ac:spMkLst>
        </pc:spChg>
      </pc:sldChg>
      <pc:sldChg chg="modSp mod">
        <pc:chgData name="Jurga Vesterte" userId="6ffe0141a77b9d45" providerId="LiveId" clId="{660B7945-888B-3545-84BA-CE700D36D91B}" dt="2023-02-25T14:58:28.666" v="152" actId="790"/>
        <pc:sldMkLst>
          <pc:docMk/>
          <pc:sldMk cId="721928471" sldId="336"/>
        </pc:sldMkLst>
        <pc:spChg chg="mod">
          <ac:chgData name="Jurga Vesterte" userId="6ffe0141a77b9d45" providerId="LiveId" clId="{660B7945-888B-3545-84BA-CE700D36D91B}" dt="2023-02-25T14:58:28.666" v="152" actId="790"/>
          <ac:spMkLst>
            <pc:docMk/>
            <pc:sldMk cId="721928471" sldId="336"/>
            <ac:spMk id="3" creationId="{9333B74D-FFF5-A7EC-DEF2-692699460851}"/>
          </ac:spMkLst>
        </pc:spChg>
        <pc:spChg chg="mod">
          <ac:chgData name="Jurga Vesterte" userId="6ffe0141a77b9d45" providerId="LiveId" clId="{660B7945-888B-3545-84BA-CE700D36D91B}" dt="2023-02-25T14:58:28.666" v="152" actId="790"/>
          <ac:spMkLst>
            <pc:docMk/>
            <pc:sldMk cId="721928471" sldId="336"/>
            <ac:spMk id="6" creationId="{00000000-0000-0000-0000-000000000000}"/>
          </ac:spMkLst>
        </pc:spChg>
      </pc:sldChg>
      <pc:sldChg chg="modSp mod">
        <pc:chgData name="Jurga Vesterte" userId="6ffe0141a77b9d45" providerId="LiveId" clId="{660B7945-888B-3545-84BA-CE700D36D91B}" dt="2023-02-25T15:05:41.819" v="250" actId="13926"/>
        <pc:sldMkLst>
          <pc:docMk/>
          <pc:sldMk cId="829835539" sldId="341"/>
        </pc:sldMkLst>
        <pc:spChg chg="mod">
          <ac:chgData name="Jurga Vesterte" userId="6ffe0141a77b9d45" providerId="LiveId" clId="{660B7945-888B-3545-84BA-CE700D36D91B}" dt="2023-02-25T15:05:41.819" v="250" actId="13926"/>
          <ac:spMkLst>
            <pc:docMk/>
            <pc:sldMk cId="829835539" sldId="341"/>
            <ac:spMk id="2" creationId="{EADD9594-DE84-1552-A0F8-078547E71D58}"/>
          </ac:spMkLst>
        </pc:spChg>
      </pc:sldChg>
      <pc:sldChg chg="modSp mod modNotesTx">
        <pc:chgData name="Jurga Vesterte" userId="6ffe0141a77b9d45" providerId="LiveId" clId="{660B7945-888B-3545-84BA-CE700D36D91B}" dt="2023-02-25T15:02:27.902" v="231" actId="1076"/>
        <pc:sldMkLst>
          <pc:docMk/>
          <pc:sldMk cId="3060224627" sldId="342"/>
        </pc:sldMkLst>
        <pc:spChg chg="mod">
          <ac:chgData name="Jurga Vesterte" userId="6ffe0141a77b9d45" providerId="LiveId" clId="{660B7945-888B-3545-84BA-CE700D36D91B}" dt="2023-02-25T15:02:27.902" v="231" actId="1076"/>
          <ac:spMkLst>
            <pc:docMk/>
            <pc:sldMk cId="3060224627" sldId="342"/>
            <ac:spMk id="8" creationId="{00000000-0000-0000-0000-000000000000}"/>
          </ac:spMkLst>
        </pc:spChg>
      </pc:sldChg>
      <pc:sldChg chg="modSp add mod modNotesTx">
        <pc:chgData name="Jurga Vesterte" userId="6ffe0141a77b9d45" providerId="LiveId" clId="{660B7945-888B-3545-84BA-CE700D36D91B}" dt="2023-02-25T15:03:29.295" v="232" actId="20577"/>
        <pc:sldMkLst>
          <pc:docMk/>
          <pc:sldMk cId="3855943649" sldId="470"/>
        </pc:sldMkLst>
        <pc:spChg chg="mod">
          <ac:chgData name="Jurga Vesterte" userId="6ffe0141a77b9d45" providerId="LiveId" clId="{660B7945-888B-3545-84BA-CE700D36D91B}" dt="2023-02-25T15:03:29.295" v="232" actId="20577"/>
          <ac:spMkLst>
            <pc:docMk/>
            <pc:sldMk cId="3855943649" sldId="470"/>
            <ac:spMk id="2" creationId="{795645F1-F12B-CD30-046E-C4A1C846B4F1}"/>
          </ac:spMkLst>
        </pc:spChg>
        <pc:graphicFrameChg chg="mod">
          <ac:chgData name="Jurga Vesterte" userId="6ffe0141a77b9d45" providerId="LiveId" clId="{660B7945-888B-3545-84BA-CE700D36D91B}" dt="2023-02-24T06:47:17.630" v="35" actId="13926"/>
          <ac:graphicFrameMkLst>
            <pc:docMk/>
            <pc:sldMk cId="3855943649" sldId="470"/>
            <ac:graphicFrameMk id="5" creationId="{9C0101D3-EDE9-7F40-A6B6-6EA9C9D850B0}"/>
          </ac:graphicFrameMkLst>
        </pc:graphicFrameChg>
      </pc:sldChg>
      <pc:sldChg chg="modNotesTx">
        <pc:chgData name="Jurga Vesterte" userId="6ffe0141a77b9d45" providerId="LiveId" clId="{660B7945-888B-3545-84BA-CE700D36D91B}" dt="2023-02-25T14:59:10.256" v="153" actId="20577"/>
        <pc:sldMkLst>
          <pc:docMk/>
          <pc:sldMk cId="3869691838" sldId="587"/>
        </pc:sldMkLst>
      </pc:sldChg>
      <pc:sldChg chg="modSp mod modNotesTx">
        <pc:chgData name="Jurga Vesterte" userId="6ffe0141a77b9d45" providerId="LiveId" clId="{660B7945-888B-3545-84BA-CE700D36D91B}" dt="2023-02-25T15:00:59.150" v="218" actId="20577"/>
        <pc:sldMkLst>
          <pc:docMk/>
          <pc:sldMk cId="1848967640" sldId="728"/>
        </pc:sldMkLst>
        <pc:spChg chg="mod">
          <ac:chgData name="Jurga Vesterte" userId="6ffe0141a77b9d45" providerId="LiveId" clId="{660B7945-888B-3545-84BA-CE700D36D91B}" dt="2023-02-25T15:00:30.572" v="217" actId="1076"/>
          <ac:spMkLst>
            <pc:docMk/>
            <pc:sldMk cId="1848967640" sldId="728"/>
            <ac:spMk id="2" creationId="{3AC60F4D-FD01-5FC1-1A1A-5B516E5EA8A6}"/>
          </ac:spMkLst>
        </pc:spChg>
      </pc:sldChg>
      <pc:sldChg chg="add modNotesTx">
        <pc:chgData name="Jurga Vesterte" userId="6ffe0141a77b9d45" providerId="LiveId" clId="{660B7945-888B-3545-84BA-CE700D36D91B}" dt="2023-02-24T13:54:30.847" v="121" actId="20577"/>
        <pc:sldMkLst>
          <pc:docMk/>
          <pc:sldMk cId="400301520" sldId="73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FEB15C-AE17-D74E-93FE-0D32126B76F2}" type="doc">
      <dgm:prSet loTypeId="urn:microsoft.com/office/officeart/2008/layout/VerticalCurvedList" loCatId="" qsTypeId="urn:microsoft.com/office/officeart/2005/8/quickstyle/simple1" qsCatId="simple" csTypeId="urn:microsoft.com/office/officeart/2005/8/colors/accent0_1" csCatId="mainScheme" phldr="1"/>
      <dgm:spPr/>
      <dgm:t>
        <a:bodyPr/>
        <a:lstStyle/>
        <a:p>
          <a:endParaRPr lang="en-US"/>
        </a:p>
      </dgm:t>
    </dgm:pt>
    <dgm:pt modelId="{BDB70A54-FD2A-7247-956F-BD9311B8D102}">
      <dgm:prSet/>
      <dgm:spPr/>
      <dgm:t>
        <a:bodyPr/>
        <a:lstStyle/>
        <a:p>
          <a:r>
            <a:rPr lang="en-GB" b="1" noProof="0" dirty="0">
              <a:highlight>
                <a:srgbClr val="FFFF00"/>
              </a:highlight>
              <a:latin typeface="Arial" panose="020B0604020202020204" pitchFamily="34" charset="0"/>
              <a:cs typeface="Arial" panose="020B0604020202020204" pitchFamily="34" charset="0"/>
            </a:rPr>
            <a:t>Object</a:t>
          </a:r>
          <a:r>
            <a:rPr lang="en-GB" noProof="0" dirty="0">
              <a:highlight>
                <a:srgbClr val="FFFF00"/>
              </a:highlight>
              <a:latin typeface="Arial" panose="020B0604020202020204" pitchFamily="34" charset="0"/>
              <a:cs typeface="Arial" panose="020B0604020202020204" pitchFamily="34" charset="0"/>
            </a:rPr>
            <a:t> – „what/who is managed?“ </a:t>
          </a:r>
        </a:p>
      </dgm:t>
    </dgm:pt>
    <dgm:pt modelId="{FC619ED2-DF92-CD41-8B73-3C5281218530}" type="parTrans" cxnId="{F9224F94-2796-CF4C-8489-77404A4DA33F}">
      <dgm:prSet/>
      <dgm:spPr/>
      <dgm:t>
        <a:bodyPr/>
        <a:lstStyle/>
        <a:p>
          <a:endParaRPr lang="en-US">
            <a:latin typeface="Arial" panose="020B0604020202020204" pitchFamily="34" charset="0"/>
            <a:cs typeface="Arial" panose="020B0604020202020204" pitchFamily="34" charset="0"/>
          </a:endParaRPr>
        </a:p>
      </dgm:t>
    </dgm:pt>
    <dgm:pt modelId="{FC8A5504-00B1-3545-8384-6AF60284E04C}" type="sibTrans" cxnId="{F9224F94-2796-CF4C-8489-77404A4DA33F}">
      <dgm:prSet/>
      <dgm:spPr/>
      <dgm:t>
        <a:bodyPr/>
        <a:lstStyle/>
        <a:p>
          <a:endParaRPr lang="en-US">
            <a:latin typeface="Arial" panose="020B0604020202020204" pitchFamily="34" charset="0"/>
            <a:cs typeface="Arial" panose="020B0604020202020204" pitchFamily="34" charset="0"/>
          </a:endParaRPr>
        </a:p>
      </dgm:t>
    </dgm:pt>
    <dgm:pt modelId="{8C164FA7-C79A-9A48-A14B-C4725C535BF2}">
      <dgm:prSet/>
      <dgm:spPr/>
      <dgm:t>
        <a:bodyPr/>
        <a:lstStyle/>
        <a:p>
          <a:r>
            <a:rPr lang="en-GB" b="1" noProof="0" dirty="0">
              <a:latin typeface="Arial" panose="020B0604020202020204" pitchFamily="34" charset="0"/>
              <a:cs typeface="Arial" panose="020B0604020202020204" pitchFamily="34" charset="0"/>
            </a:rPr>
            <a:t>Purpose</a:t>
          </a:r>
          <a:r>
            <a:rPr lang="en-GB" noProof="0" dirty="0">
              <a:latin typeface="Arial" panose="020B0604020202020204" pitchFamily="34" charset="0"/>
              <a:cs typeface="Arial" panose="020B0604020202020204" pitchFamily="34" charset="0"/>
            </a:rPr>
            <a:t> – „what it seeks?“</a:t>
          </a:r>
        </a:p>
      </dgm:t>
    </dgm:pt>
    <dgm:pt modelId="{800F1C0A-3F5E-ED46-9399-C718033D28CA}" type="parTrans" cxnId="{91583359-1777-6945-A03D-E3C629101805}">
      <dgm:prSet/>
      <dgm:spPr/>
      <dgm:t>
        <a:bodyPr/>
        <a:lstStyle/>
        <a:p>
          <a:endParaRPr lang="en-US">
            <a:latin typeface="Arial" panose="020B0604020202020204" pitchFamily="34" charset="0"/>
            <a:cs typeface="Arial" panose="020B0604020202020204" pitchFamily="34" charset="0"/>
          </a:endParaRPr>
        </a:p>
      </dgm:t>
    </dgm:pt>
    <dgm:pt modelId="{39673299-C3B7-CC46-8B26-763E9E4A113D}" type="sibTrans" cxnId="{91583359-1777-6945-A03D-E3C629101805}">
      <dgm:prSet/>
      <dgm:spPr/>
      <dgm:t>
        <a:bodyPr/>
        <a:lstStyle/>
        <a:p>
          <a:endParaRPr lang="en-US">
            <a:latin typeface="Arial" panose="020B0604020202020204" pitchFamily="34" charset="0"/>
            <a:cs typeface="Arial" panose="020B0604020202020204" pitchFamily="34" charset="0"/>
          </a:endParaRPr>
        </a:p>
      </dgm:t>
    </dgm:pt>
    <dgm:pt modelId="{EB252377-648C-3848-9A8E-280AEC5852FC}">
      <dgm:prSet/>
      <dgm:spPr/>
      <dgm:t>
        <a:bodyPr/>
        <a:lstStyle/>
        <a:p>
          <a:r>
            <a:rPr lang="en-GB" b="1" noProof="0" dirty="0">
              <a:latin typeface="Arial" panose="020B0604020202020204" pitchFamily="34" charset="0"/>
              <a:cs typeface="Arial" panose="020B0604020202020204" pitchFamily="34" charset="0"/>
            </a:rPr>
            <a:t>Tools </a:t>
          </a:r>
          <a:r>
            <a:rPr lang="en-GB" noProof="0" dirty="0">
              <a:latin typeface="Arial" panose="020B0604020202020204" pitchFamily="34" charset="0"/>
              <a:cs typeface="Arial" panose="020B0604020202020204" pitchFamily="34" charset="0"/>
            </a:rPr>
            <a:t>– „wherewith?“</a:t>
          </a:r>
        </a:p>
      </dgm:t>
    </dgm:pt>
    <dgm:pt modelId="{85125EDA-93F7-1849-B25D-C175C89FB8AF}" type="parTrans" cxnId="{8016657E-A776-AC4F-9BF9-0C3D53C533FE}">
      <dgm:prSet/>
      <dgm:spPr/>
      <dgm:t>
        <a:bodyPr/>
        <a:lstStyle/>
        <a:p>
          <a:endParaRPr lang="en-US">
            <a:latin typeface="Arial" panose="020B0604020202020204" pitchFamily="34" charset="0"/>
            <a:cs typeface="Arial" panose="020B0604020202020204" pitchFamily="34" charset="0"/>
          </a:endParaRPr>
        </a:p>
      </dgm:t>
    </dgm:pt>
    <dgm:pt modelId="{A42B0C72-2370-034B-B820-2D7C1807AD0C}" type="sibTrans" cxnId="{8016657E-A776-AC4F-9BF9-0C3D53C533FE}">
      <dgm:prSet/>
      <dgm:spPr/>
      <dgm:t>
        <a:bodyPr/>
        <a:lstStyle/>
        <a:p>
          <a:endParaRPr lang="en-US">
            <a:latin typeface="Arial" panose="020B0604020202020204" pitchFamily="34" charset="0"/>
            <a:cs typeface="Arial" panose="020B0604020202020204" pitchFamily="34" charset="0"/>
          </a:endParaRPr>
        </a:p>
      </dgm:t>
    </dgm:pt>
    <dgm:pt modelId="{1BFC51E7-E78C-4849-8974-70C9D3E60BE4}">
      <dgm:prSet/>
      <dgm:spPr/>
      <dgm:t>
        <a:bodyPr/>
        <a:lstStyle/>
        <a:p>
          <a:r>
            <a:rPr lang="en-GB" b="1" noProof="0" dirty="0">
              <a:latin typeface="Arial" panose="020B0604020202020204" pitchFamily="34" charset="0"/>
              <a:cs typeface="Arial" panose="020B0604020202020204" pitchFamily="34" charset="0"/>
            </a:rPr>
            <a:t>Methods</a:t>
          </a:r>
          <a:r>
            <a:rPr lang="en-GB" noProof="0" dirty="0">
              <a:latin typeface="Arial" panose="020B0604020202020204" pitchFamily="34" charset="0"/>
              <a:cs typeface="Arial" panose="020B0604020202020204" pitchFamily="34" charset="0"/>
            </a:rPr>
            <a:t> – „how it is done?“</a:t>
          </a:r>
        </a:p>
      </dgm:t>
    </dgm:pt>
    <dgm:pt modelId="{4EE4ACB2-823E-F542-819F-636FB7642563}" type="parTrans" cxnId="{2EF69724-F2F7-D947-A925-7C5F6224A015}">
      <dgm:prSet/>
      <dgm:spPr/>
      <dgm:t>
        <a:bodyPr/>
        <a:lstStyle/>
        <a:p>
          <a:endParaRPr lang="en-US">
            <a:latin typeface="Arial" panose="020B0604020202020204" pitchFamily="34" charset="0"/>
            <a:cs typeface="Arial" panose="020B0604020202020204" pitchFamily="34" charset="0"/>
          </a:endParaRPr>
        </a:p>
      </dgm:t>
    </dgm:pt>
    <dgm:pt modelId="{967270F9-5AC7-C44F-9804-4A93534B4BAF}" type="sibTrans" cxnId="{2EF69724-F2F7-D947-A925-7C5F6224A015}">
      <dgm:prSet/>
      <dgm:spPr/>
      <dgm:t>
        <a:bodyPr/>
        <a:lstStyle/>
        <a:p>
          <a:endParaRPr lang="en-US">
            <a:latin typeface="Arial" panose="020B0604020202020204" pitchFamily="34" charset="0"/>
            <a:cs typeface="Arial" panose="020B0604020202020204" pitchFamily="34" charset="0"/>
          </a:endParaRPr>
        </a:p>
      </dgm:t>
    </dgm:pt>
    <dgm:pt modelId="{F73344BD-2660-984E-B778-A4B3D1591051}">
      <dgm:prSet/>
      <dgm:spPr/>
      <dgm:t>
        <a:bodyPr/>
        <a:lstStyle/>
        <a:p>
          <a:r>
            <a:rPr lang="en-GB" b="1" noProof="0" dirty="0">
              <a:latin typeface="Arial" panose="020B0604020202020204" pitchFamily="34" charset="0"/>
              <a:cs typeface="Arial" panose="020B0604020202020204" pitchFamily="34" charset="0"/>
            </a:rPr>
            <a:t>Activities</a:t>
          </a:r>
          <a:r>
            <a:rPr lang="en-GB" noProof="0" dirty="0">
              <a:latin typeface="Arial" panose="020B0604020202020204" pitchFamily="34" charset="0"/>
              <a:cs typeface="Arial" panose="020B0604020202020204" pitchFamily="34" charset="0"/>
            </a:rPr>
            <a:t> – management functions / processes</a:t>
          </a:r>
        </a:p>
      </dgm:t>
    </dgm:pt>
    <dgm:pt modelId="{E790612A-ED54-D845-A404-34482FC03489}" type="parTrans" cxnId="{B185A2E8-02DA-5C40-A005-43D47B2F68E2}">
      <dgm:prSet/>
      <dgm:spPr/>
      <dgm:t>
        <a:bodyPr/>
        <a:lstStyle/>
        <a:p>
          <a:endParaRPr lang="en-US">
            <a:latin typeface="Arial" panose="020B0604020202020204" pitchFamily="34" charset="0"/>
            <a:cs typeface="Arial" panose="020B0604020202020204" pitchFamily="34" charset="0"/>
          </a:endParaRPr>
        </a:p>
      </dgm:t>
    </dgm:pt>
    <dgm:pt modelId="{7D9518F3-005E-7248-898E-CDC6D292AA1A}" type="sibTrans" cxnId="{B185A2E8-02DA-5C40-A005-43D47B2F68E2}">
      <dgm:prSet/>
      <dgm:spPr/>
      <dgm:t>
        <a:bodyPr/>
        <a:lstStyle/>
        <a:p>
          <a:endParaRPr lang="en-US">
            <a:latin typeface="Arial" panose="020B0604020202020204" pitchFamily="34" charset="0"/>
            <a:cs typeface="Arial" panose="020B0604020202020204" pitchFamily="34" charset="0"/>
          </a:endParaRPr>
        </a:p>
      </dgm:t>
    </dgm:pt>
    <dgm:pt modelId="{15BF64FC-0B4D-BA44-9020-0A48717CD133}">
      <dgm:prSet/>
      <dgm:spPr/>
      <dgm:t>
        <a:bodyPr/>
        <a:lstStyle/>
        <a:p>
          <a:r>
            <a:rPr lang="en-GB" b="1" noProof="0" dirty="0">
              <a:latin typeface="Arial" panose="020B0604020202020204" pitchFamily="34" charset="0"/>
              <a:cs typeface="Arial" panose="020B0604020202020204" pitchFamily="34" charset="0"/>
            </a:rPr>
            <a:t>Subject</a:t>
          </a:r>
          <a:r>
            <a:rPr lang="en-GB" noProof="0" dirty="0">
              <a:latin typeface="Arial" panose="020B0604020202020204" pitchFamily="34" charset="0"/>
              <a:cs typeface="Arial" panose="020B0604020202020204" pitchFamily="34" charset="0"/>
            </a:rPr>
            <a:t> – „what/who manages?“</a:t>
          </a:r>
        </a:p>
      </dgm:t>
    </dgm:pt>
    <dgm:pt modelId="{BAFF0175-72E0-3F46-80FE-B3EB9591F9CB}" type="parTrans" cxnId="{C7B7F6E1-734A-9C48-8B16-7BA7FD1855AF}">
      <dgm:prSet/>
      <dgm:spPr/>
      <dgm:t>
        <a:bodyPr/>
        <a:lstStyle/>
        <a:p>
          <a:endParaRPr lang="en-US">
            <a:latin typeface="Arial" panose="020B0604020202020204" pitchFamily="34" charset="0"/>
            <a:cs typeface="Arial" panose="020B0604020202020204" pitchFamily="34" charset="0"/>
          </a:endParaRPr>
        </a:p>
      </dgm:t>
    </dgm:pt>
    <dgm:pt modelId="{0F380B66-9BC4-FD48-B23D-40FF5CF5088B}" type="sibTrans" cxnId="{C7B7F6E1-734A-9C48-8B16-7BA7FD1855AF}">
      <dgm:prSet/>
      <dgm:spPr/>
      <dgm:t>
        <a:bodyPr/>
        <a:lstStyle/>
        <a:p>
          <a:endParaRPr lang="en-US">
            <a:latin typeface="Arial" panose="020B0604020202020204" pitchFamily="34" charset="0"/>
            <a:cs typeface="Arial" panose="020B0604020202020204" pitchFamily="34" charset="0"/>
          </a:endParaRPr>
        </a:p>
      </dgm:t>
    </dgm:pt>
    <dgm:pt modelId="{F655FF19-53F2-2D4C-AF42-A1A56DFBC6AE}" type="pres">
      <dgm:prSet presAssocID="{56FEB15C-AE17-D74E-93FE-0D32126B76F2}" presName="Name0" presStyleCnt="0">
        <dgm:presLayoutVars>
          <dgm:chMax val="7"/>
          <dgm:chPref val="7"/>
          <dgm:dir/>
        </dgm:presLayoutVars>
      </dgm:prSet>
      <dgm:spPr/>
    </dgm:pt>
    <dgm:pt modelId="{F9CBB0E9-EAEF-2742-ACA5-7AA213E741FB}" type="pres">
      <dgm:prSet presAssocID="{56FEB15C-AE17-D74E-93FE-0D32126B76F2}" presName="Name1" presStyleCnt="0"/>
      <dgm:spPr/>
    </dgm:pt>
    <dgm:pt modelId="{91C777FD-7F45-3F47-BB3B-6B377E13ABBE}" type="pres">
      <dgm:prSet presAssocID="{56FEB15C-AE17-D74E-93FE-0D32126B76F2}" presName="cycle" presStyleCnt="0"/>
      <dgm:spPr/>
    </dgm:pt>
    <dgm:pt modelId="{150F7B36-617D-F749-8623-73547D25D2F0}" type="pres">
      <dgm:prSet presAssocID="{56FEB15C-AE17-D74E-93FE-0D32126B76F2}" presName="srcNode" presStyleLbl="node1" presStyleIdx="0" presStyleCnt="6"/>
      <dgm:spPr/>
    </dgm:pt>
    <dgm:pt modelId="{38BA551D-CCC2-664E-8AE3-DE3ED60F74C5}" type="pres">
      <dgm:prSet presAssocID="{56FEB15C-AE17-D74E-93FE-0D32126B76F2}" presName="conn" presStyleLbl="parChTrans1D2" presStyleIdx="0" presStyleCnt="1"/>
      <dgm:spPr/>
    </dgm:pt>
    <dgm:pt modelId="{7769D172-B35B-404E-B0A6-49929640CAAF}" type="pres">
      <dgm:prSet presAssocID="{56FEB15C-AE17-D74E-93FE-0D32126B76F2}" presName="extraNode" presStyleLbl="node1" presStyleIdx="0" presStyleCnt="6"/>
      <dgm:spPr/>
    </dgm:pt>
    <dgm:pt modelId="{BFDF64EB-F084-744A-883A-7AF3A980C460}" type="pres">
      <dgm:prSet presAssocID="{56FEB15C-AE17-D74E-93FE-0D32126B76F2}" presName="dstNode" presStyleLbl="node1" presStyleIdx="0" presStyleCnt="6"/>
      <dgm:spPr/>
    </dgm:pt>
    <dgm:pt modelId="{95767B7E-3449-734C-BC91-A6370EC16273}" type="pres">
      <dgm:prSet presAssocID="{15BF64FC-0B4D-BA44-9020-0A48717CD133}" presName="text_1" presStyleLbl="node1" presStyleIdx="0" presStyleCnt="6">
        <dgm:presLayoutVars>
          <dgm:bulletEnabled val="1"/>
        </dgm:presLayoutVars>
      </dgm:prSet>
      <dgm:spPr/>
    </dgm:pt>
    <dgm:pt modelId="{72A9FAE2-388B-6641-B720-4CAD6AC6F561}" type="pres">
      <dgm:prSet presAssocID="{15BF64FC-0B4D-BA44-9020-0A48717CD133}" presName="accent_1" presStyleCnt="0"/>
      <dgm:spPr/>
    </dgm:pt>
    <dgm:pt modelId="{ADDEE55A-E481-C349-BDB4-E8FCF5C412C8}" type="pres">
      <dgm:prSet presAssocID="{15BF64FC-0B4D-BA44-9020-0A48717CD133}" presName="accentRepeatNode" presStyleLbl="solidFgAcc1" presStyleIdx="0" presStyleCnt="6"/>
      <dgm:spPr>
        <a:solidFill>
          <a:schemeClr val="bg1"/>
        </a:solidFill>
      </dgm:spPr>
    </dgm:pt>
    <dgm:pt modelId="{D26EC48E-2325-8B4F-8D4C-9D3BE8D6BFDC}" type="pres">
      <dgm:prSet presAssocID="{BDB70A54-FD2A-7247-956F-BD9311B8D102}" presName="text_2" presStyleLbl="node1" presStyleIdx="1" presStyleCnt="6">
        <dgm:presLayoutVars>
          <dgm:bulletEnabled val="1"/>
        </dgm:presLayoutVars>
      </dgm:prSet>
      <dgm:spPr/>
    </dgm:pt>
    <dgm:pt modelId="{6E69BD01-F291-7842-9EC0-6CF477E4FDE2}" type="pres">
      <dgm:prSet presAssocID="{BDB70A54-FD2A-7247-956F-BD9311B8D102}" presName="accent_2" presStyleCnt="0"/>
      <dgm:spPr/>
    </dgm:pt>
    <dgm:pt modelId="{591CD581-7A69-5440-832F-35D49C050D6B}" type="pres">
      <dgm:prSet presAssocID="{BDB70A54-FD2A-7247-956F-BD9311B8D102}" presName="accentRepeatNode" presStyleLbl="solidFgAcc1" presStyleIdx="1" presStyleCnt="6"/>
      <dgm:spPr>
        <a:solidFill>
          <a:schemeClr val="bg1"/>
        </a:solidFill>
      </dgm:spPr>
    </dgm:pt>
    <dgm:pt modelId="{B8DD992B-3F9F-DC43-BC80-9C5359D24F88}" type="pres">
      <dgm:prSet presAssocID="{8C164FA7-C79A-9A48-A14B-C4725C535BF2}" presName="text_3" presStyleLbl="node1" presStyleIdx="2" presStyleCnt="6">
        <dgm:presLayoutVars>
          <dgm:bulletEnabled val="1"/>
        </dgm:presLayoutVars>
      </dgm:prSet>
      <dgm:spPr/>
    </dgm:pt>
    <dgm:pt modelId="{D59A3278-9C61-B14A-82C3-DB0DDA8236DA}" type="pres">
      <dgm:prSet presAssocID="{8C164FA7-C79A-9A48-A14B-C4725C535BF2}" presName="accent_3" presStyleCnt="0"/>
      <dgm:spPr/>
    </dgm:pt>
    <dgm:pt modelId="{0CF50632-7317-804B-8EB4-0C0C5D3E7EAD}" type="pres">
      <dgm:prSet presAssocID="{8C164FA7-C79A-9A48-A14B-C4725C535BF2}" presName="accentRepeatNode" presStyleLbl="solidFgAcc1" presStyleIdx="2" presStyleCnt="6"/>
      <dgm:spPr/>
    </dgm:pt>
    <dgm:pt modelId="{D08A2194-76BB-4E4C-9487-CD563D3E942D}" type="pres">
      <dgm:prSet presAssocID="{EB252377-648C-3848-9A8E-280AEC5852FC}" presName="text_4" presStyleLbl="node1" presStyleIdx="3" presStyleCnt="6">
        <dgm:presLayoutVars>
          <dgm:bulletEnabled val="1"/>
        </dgm:presLayoutVars>
      </dgm:prSet>
      <dgm:spPr/>
    </dgm:pt>
    <dgm:pt modelId="{1DB0F679-DD99-9D42-95E1-75505B147591}" type="pres">
      <dgm:prSet presAssocID="{EB252377-648C-3848-9A8E-280AEC5852FC}" presName="accent_4" presStyleCnt="0"/>
      <dgm:spPr/>
    </dgm:pt>
    <dgm:pt modelId="{10775444-77E1-4040-8585-3F5A7FA2E920}" type="pres">
      <dgm:prSet presAssocID="{EB252377-648C-3848-9A8E-280AEC5852FC}" presName="accentRepeatNode" presStyleLbl="solidFgAcc1" presStyleIdx="3" presStyleCnt="6"/>
      <dgm:spPr/>
    </dgm:pt>
    <dgm:pt modelId="{171EAA10-4430-E747-822B-74FD386C7CAE}" type="pres">
      <dgm:prSet presAssocID="{1BFC51E7-E78C-4849-8974-70C9D3E60BE4}" presName="text_5" presStyleLbl="node1" presStyleIdx="4" presStyleCnt="6">
        <dgm:presLayoutVars>
          <dgm:bulletEnabled val="1"/>
        </dgm:presLayoutVars>
      </dgm:prSet>
      <dgm:spPr/>
    </dgm:pt>
    <dgm:pt modelId="{CD19E75D-D549-7C4E-AE96-9E9C5EA2C35A}" type="pres">
      <dgm:prSet presAssocID="{1BFC51E7-E78C-4849-8974-70C9D3E60BE4}" presName="accent_5" presStyleCnt="0"/>
      <dgm:spPr/>
    </dgm:pt>
    <dgm:pt modelId="{7E8194F8-966D-C24D-8DA3-F616EF06FB10}" type="pres">
      <dgm:prSet presAssocID="{1BFC51E7-E78C-4849-8974-70C9D3E60BE4}" presName="accentRepeatNode" presStyleLbl="solidFgAcc1" presStyleIdx="4" presStyleCnt="6"/>
      <dgm:spPr/>
    </dgm:pt>
    <dgm:pt modelId="{A9911D29-EEEE-3B4A-AA38-D77BB3D3104C}" type="pres">
      <dgm:prSet presAssocID="{F73344BD-2660-984E-B778-A4B3D1591051}" presName="text_6" presStyleLbl="node1" presStyleIdx="5" presStyleCnt="6">
        <dgm:presLayoutVars>
          <dgm:bulletEnabled val="1"/>
        </dgm:presLayoutVars>
      </dgm:prSet>
      <dgm:spPr/>
    </dgm:pt>
    <dgm:pt modelId="{1576CC1B-D232-BE45-A602-9CD3BB868217}" type="pres">
      <dgm:prSet presAssocID="{F73344BD-2660-984E-B778-A4B3D1591051}" presName="accent_6" presStyleCnt="0"/>
      <dgm:spPr/>
    </dgm:pt>
    <dgm:pt modelId="{A2D18098-2405-1649-BDFD-FAFD054A59C6}" type="pres">
      <dgm:prSet presAssocID="{F73344BD-2660-984E-B778-A4B3D1591051}" presName="accentRepeatNode" presStyleLbl="solidFgAcc1" presStyleIdx="5" presStyleCnt="6"/>
      <dgm:spPr>
        <a:solidFill>
          <a:schemeClr val="bg1"/>
        </a:solidFill>
      </dgm:spPr>
    </dgm:pt>
  </dgm:ptLst>
  <dgm:cxnLst>
    <dgm:cxn modelId="{2EF69724-F2F7-D947-A925-7C5F6224A015}" srcId="{56FEB15C-AE17-D74E-93FE-0D32126B76F2}" destId="{1BFC51E7-E78C-4849-8974-70C9D3E60BE4}" srcOrd="4" destOrd="0" parTransId="{4EE4ACB2-823E-F542-819F-636FB7642563}" sibTransId="{967270F9-5AC7-C44F-9804-4A93534B4BAF}"/>
    <dgm:cxn modelId="{F11A5D38-15AC-3E42-AA8F-B6697630B276}" type="presOf" srcId="{0F380B66-9BC4-FD48-B23D-40FF5CF5088B}" destId="{38BA551D-CCC2-664E-8AE3-DE3ED60F74C5}" srcOrd="0" destOrd="0" presId="urn:microsoft.com/office/officeart/2008/layout/VerticalCurvedList"/>
    <dgm:cxn modelId="{23E3D158-ABD3-E74D-A93E-6615F2FCE6CF}" type="presOf" srcId="{EB252377-648C-3848-9A8E-280AEC5852FC}" destId="{D08A2194-76BB-4E4C-9487-CD563D3E942D}" srcOrd="0" destOrd="0" presId="urn:microsoft.com/office/officeart/2008/layout/VerticalCurvedList"/>
    <dgm:cxn modelId="{91583359-1777-6945-A03D-E3C629101805}" srcId="{56FEB15C-AE17-D74E-93FE-0D32126B76F2}" destId="{8C164FA7-C79A-9A48-A14B-C4725C535BF2}" srcOrd="2" destOrd="0" parTransId="{800F1C0A-3F5E-ED46-9399-C718033D28CA}" sibTransId="{39673299-C3B7-CC46-8B26-763E9E4A113D}"/>
    <dgm:cxn modelId="{4C1FBA73-E4E4-2648-82F3-7A758E87C0CE}" type="presOf" srcId="{56FEB15C-AE17-D74E-93FE-0D32126B76F2}" destId="{F655FF19-53F2-2D4C-AF42-A1A56DFBC6AE}" srcOrd="0" destOrd="0" presId="urn:microsoft.com/office/officeart/2008/layout/VerticalCurvedList"/>
    <dgm:cxn modelId="{8016657E-A776-AC4F-9BF9-0C3D53C533FE}" srcId="{56FEB15C-AE17-D74E-93FE-0D32126B76F2}" destId="{EB252377-648C-3848-9A8E-280AEC5852FC}" srcOrd="3" destOrd="0" parTransId="{85125EDA-93F7-1849-B25D-C175C89FB8AF}" sibTransId="{A42B0C72-2370-034B-B820-2D7C1807AD0C}"/>
    <dgm:cxn modelId="{86FA428C-2B95-F74A-9B9F-DA868EEF7F9C}" type="presOf" srcId="{8C164FA7-C79A-9A48-A14B-C4725C535BF2}" destId="{B8DD992B-3F9F-DC43-BC80-9C5359D24F88}" srcOrd="0" destOrd="0" presId="urn:microsoft.com/office/officeart/2008/layout/VerticalCurvedList"/>
    <dgm:cxn modelId="{B2C67B8E-F228-464F-B366-B75684A2E199}" type="presOf" srcId="{1BFC51E7-E78C-4849-8974-70C9D3E60BE4}" destId="{171EAA10-4430-E747-822B-74FD386C7CAE}" srcOrd="0" destOrd="0" presId="urn:microsoft.com/office/officeart/2008/layout/VerticalCurvedList"/>
    <dgm:cxn modelId="{F9224F94-2796-CF4C-8489-77404A4DA33F}" srcId="{56FEB15C-AE17-D74E-93FE-0D32126B76F2}" destId="{BDB70A54-FD2A-7247-956F-BD9311B8D102}" srcOrd="1" destOrd="0" parTransId="{FC619ED2-DF92-CD41-8B73-3C5281218530}" sibTransId="{FC8A5504-00B1-3545-8384-6AF60284E04C}"/>
    <dgm:cxn modelId="{65295AA0-866B-EA40-A606-D1A3958CA4A4}" type="presOf" srcId="{BDB70A54-FD2A-7247-956F-BD9311B8D102}" destId="{D26EC48E-2325-8B4F-8D4C-9D3BE8D6BFDC}" srcOrd="0" destOrd="0" presId="urn:microsoft.com/office/officeart/2008/layout/VerticalCurvedList"/>
    <dgm:cxn modelId="{C7B7F6E1-734A-9C48-8B16-7BA7FD1855AF}" srcId="{56FEB15C-AE17-D74E-93FE-0D32126B76F2}" destId="{15BF64FC-0B4D-BA44-9020-0A48717CD133}" srcOrd="0" destOrd="0" parTransId="{BAFF0175-72E0-3F46-80FE-B3EB9591F9CB}" sibTransId="{0F380B66-9BC4-FD48-B23D-40FF5CF5088B}"/>
    <dgm:cxn modelId="{DAEFA7E3-8014-1B43-8FFF-D835EEEF3D4C}" type="presOf" srcId="{15BF64FC-0B4D-BA44-9020-0A48717CD133}" destId="{95767B7E-3449-734C-BC91-A6370EC16273}" srcOrd="0" destOrd="0" presId="urn:microsoft.com/office/officeart/2008/layout/VerticalCurvedList"/>
    <dgm:cxn modelId="{B185A2E8-02DA-5C40-A005-43D47B2F68E2}" srcId="{56FEB15C-AE17-D74E-93FE-0D32126B76F2}" destId="{F73344BD-2660-984E-B778-A4B3D1591051}" srcOrd="5" destOrd="0" parTransId="{E790612A-ED54-D845-A404-34482FC03489}" sibTransId="{7D9518F3-005E-7248-898E-CDC6D292AA1A}"/>
    <dgm:cxn modelId="{5B40E5EA-BC2F-6043-9B88-1600B1AAD80D}" type="presOf" srcId="{F73344BD-2660-984E-B778-A4B3D1591051}" destId="{A9911D29-EEEE-3B4A-AA38-D77BB3D3104C}" srcOrd="0" destOrd="0" presId="urn:microsoft.com/office/officeart/2008/layout/VerticalCurvedList"/>
    <dgm:cxn modelId="{106B14A5-7A6F-2F43-BABA-853A863AB74B}" type="presParOf" srcId="{F655FF19-53F2-2D4C-AF42-A1A56DFBC6AE}" destId="{F9CBB0E9-EAEF-2742-ACA5-7AA213E741FB}" srcOrd="0" destOrd="0" presId="urn:microsoft.com/office/officeart/2008/layout/VerticalCurvedList"/>
    <dgm:cxn modelId="{9339665E-5CFA-C24C-ADF4-0797F1F8305F}" type="presParOf" srcId="{F9CBB0E9-EAEF-2742-ACA5-7AA213E741FB}" destId="{91C777FD-7F45-3F47-BB3B-6B377E13ABBE}" srcOrd="0" destOrd="0" presId="urn:microsoft.com/office/officeart/2008/layout/VerticalCurvedList"/>
    <dgm:cxn modelId="{CEFE7D70-E63E-6D4F-A97C-FDCAD16BD2AB}" type="presParOf" srcId="{91C777FD-7F45-3F47-BB3B-6B377E13ABBE}" destId="{150F7B36-617D-F749-8623-73547D25D2F0}" srcOrd="0" destOrd="0" presId="urn:microsoft.com/office/officeart/2008/layout/VerticalCurvedList"/>
    <dgm:cxn modelId="{5C69A939-A336-5B43-8FF4-A34407DD3425}" type="presParOf" srcId="{91C777FD-7F45-3F47-BB3B-6B377E13ABBE}" destId="{38BA551D-CCC2-664E-8AE3-DE3ED60F74C5}" srcOrd="1" destOrd="0" presId="urn:microsoft.com/office/officeart/2008/layout/VerticalCurvedList"/>
    <dgm:cxn modelId="{2F1CFBA4-4099-8F4B-A32B-F7151636E97B}" type="presParOf" srcId="{91C777FD-7F45-3F47-BB3B-6B377E13ABBE}" destId="{7769D172-B35B-404E-B0A6-49929640CAAF}" srcOrd="2" destOrd="0" presId="urn:microsoft.com/office/officeart/2008/layout/VerticalCurvedList"/>
    <dgm:cxn modelId="{415B12F5-16B6-5849-BEFE-E3445206C82A}" type="presParOf" srcId="{91C777FD-7F45-3F47-BB3B-6B377E13ABBE}" destId="{BFDF64EB-F084-744A-883A-7AF3A980C460}" srcOrd="3" destOrd="0" presId="urn:microsoft.com/office/officeart/2008/layout/VerticalCurvedList"/>
    <dgm:cxn modelId="{47D0E437-17E5-1747-B0D4-CCE015421B0D}" type="presParOf" srcId="{F9CBB0E9-EAEF-2742-ACA5-7AA213E741FB}" destId="{95767B7E-3449-734C-BC91-A6370EC16273}" srcOrd="1" destOrd="0" presId="urn:microsoft.com/office/officeart/2008/layout/VerticalCurvedList"/>
    <dgm:cxn modelId="{5B28EC89-C713-FA4F-85B5-1D2EFDB7AFD4}" type="presParOf" srcId="{F9CBB0E9-EAEF-2742-ACA5-7AA213E741FB}" destId="{72A9FAE2-388B-6641-B720-4CAD6AC6F561}" srcOrd="2" destOrd="0" presId="urn:microsoft.com/office/officeart/2008/layout/VerticalCurvedList"/>
    <dgm:cxn modelId="{E0454024-8383-4744-A1CA-9DA55AFC2467}" type="presParOf" srcId="{72A9FAE2-388B-6641-B720-4CAD6AC6F561}" destId="{ADDEE55A-E481-C349-BDB4-E8FCF5C412C8}" srcOrd="0" destOrd="0" presId="urn:microsoft.com/office/officeart/2008/layout/VerticalCurvedList"/>
    <dgm:cxn modelId="{28922215-4345-CA47-90F1-0C966A8D4A67}" type="presParOf" srcId="{F9CBB0E9-EAEF-2742-ACA5-7AA213E741FB}" destId="{D26EC48E-2325-8B4F-8D4C-9D3BE8D6BFDC}" srcOrd="3" destOrd="0" presId="urn:microsoft.com/office/officeart/2008/layout/VerticalCurvedList"/>
    <dgm:cxn modelId="{8E87B804-57A4-C94E-B2A2-84E976971EFB}" type="presParOf" srcId="{F9CBB0E9-EAEF-2742-ACA5-7AA213E741FB}" destId="{6E69BD01-F291-7842-9EC0-6CF477E4FDE2}" srcOrd="4" destOrd="0" presId="urn:microsoft.com/office/officeart/2008/layout/VerticalCurvedList"/>
    <dgm:cxn modelId="{DCED7287-0207-7443-B564-35C5B4456557}" type="presParOf" srcId="{6E69BD01-F291-7842-9EC0-6CF477E4FDE2}" destId="{591CD581-7A69-5440-832F-35D49C050D6B}" srcOrd="0" destOrd="0" presId="urn:microsoft.com/office/officeart/2008/layout/VerticalCurvedList"/>
    <dgm:cxn modelId="{D9D558FA-A3F9-F24A-BE92-32517CCB1F67}" type="presParOf" srcId="{F9CBB0E9-EAEF-2742-ACA5-7AA213E741FB}" destId="{B8DD992B-3F9F-DC43-BC80-9C5359D24F88}" srcOrd="5" destOrd="0" presId="urn:microsoft.com/office/officeart/2008/layout/VerticalCurvedList"/>
    <dgm:cxn modelId="{9C7067C8-CC87-6E4E-80DF-C6DB21C9E0A8}" type="presParOf" srcId="{F9CBB0E9-EAEF-2742-ACA5-7AA213E741FB}" destId="{D59A3278-9C61-B14A-82C3-DB0DDA8236DA}" srcOrd="6" destOrd="0" presId="urn:microsoft.com/office/officeart/2008/layout/VerticalCurvedList"/>
    <dgm:cxn modelId="{5C142064-4214-8847-B67C-5B7B22240276}" type="presParOf" srcId="{D59A3278-9C61-B14A-82C3-DB0DDA8236DA}" destId="{0CF50632-7317-804B-8EB4-0C0C5D3E7EAD}" srcOrd="0" destOrd="0" presId="urn:microsoft.com/office/officeart/2008/layout/VerticalCurvedList"/>
    <dgm:cxn modelId="{009F5286-2077-2B4F-9BF3-0B963A73EE6A}" type="presParOf" srcId="{F9CBB0E9-EAEF-2742-ACA5-7AA213E741FB}" destId="{D08A2194-76BB-4E4C-9487-CD563D3E942D}" srcOrd="7" destOrd="0" presId="urn:microsoft.com/office/officeart/2008/layout/VerticalCurvedList"/>
    <dgm:cxn modelId="{597FB2F2-2320-FD44-84DE-A3036CB0AF79}" type="presParOf" srcId="{F9CBB0E9-EAEF-2742-ACA5-7AA213E741FB}" destId="{1DB0F679-DD99-9D42-95E1-75505B147591}" srcOrd="8" destOrd="0" presId="urn:microsoft.com/office/officeart/2008/layout/VerticalCurvedList"/>
    <dgm:cxn modelId="{DCAC2A28-B0D9-4A48-85E0-D8D8DF285EE9}" type="presParOf" srcId="{1DB0F679-DD99-9D42-95E1-75505B147591}" destId="{10775444-77E1-4040-8585-3F5A7FA2E920}" srcOrd="0" destOrd="0" presId="urn:microsoft.com/office/officeart/2008/layout/VerticalCurvedList"/>
    <dgm:cxn modelId="{0ED267E5-967B-B84A-A509-67FA7AE5FAAF}" type="presParOf" srcId="{F9CBB0E9-EAEF-2742-ACA5-7AA213E741FB}" destId="{171EAA10-4430-E747-822B-74FD386C7CAE}" srcOrd="9" destOrd="0" presId="urn:microsoft.com/office/officeart/2008/layout/VerticalCurvedList"/>
    <dgm:cxn modelId="{5AA4F537-4C1B-1447-ACE4-10177765F50C}" type="presParOf" srcId="{F9CBB0E9-EAEF-2742-ACA5-7AA213E741FB}" destId="{CD19E75D-D549-7C4E-AE96-9E9C5EA2C35A}" srcOrd="10" destOrd="0" presId="urn:microsoft.com/office/officeart/2008/layout/VerticalCurvedList"/>
    <dgm:cxn modelId="{D0F52644-4FF8-4F41-896F-C6AE5413529A}" type="presParOf" srcId="{CD19E75D-D549-7C4E-AE96-9E9C5EA2C35A}" destId="{7E8194F8-966D-C24D-8DA3-F616EF06FB10}" srcOrd="0" destOrd="0" presId="urn:microsoft.com/office/officeart/2008/layout/VerticalCurvedList"/>
    <dgm:cxn modelId="{5AD91C6E-FB86-FA43-BBEE-98F98508F17D}" type="presParOf" srcId="{F9CBB0E9-EAEF-2742-ACA5-7AA213E741FB}" destId="{A9911D29-EEEE-3B4A-AA38-D77BB3D3104C}" srcOrd="11" destOrd="0" presId="urn:microsoft.com/office/officeart/2008/layout/VerticalCurvedList"/>
    <dgm:cxn modelId="{D71092B6-C263-484B-ABEA-C8049BF82ADA}" type="presParOf" srcId="{F9CBB0E9-EAEF-2742-ACA5-7AA213E741FB}" destId="{1576CC1B-D232-BE45-A602-9CD3BB868217}" srcOrd="12" destOrd="0" presId="urn:microsoft.com/office/officeart/2008/layout/VerticalCurvedList"/>
    <dgm:cxn modelId="{7C410067-F412-E546-86AE-89EEEB0FB0A2}" type="presParOf" srcId="{1576CC1B-D232-BE45-A602-9CD3BB868217}" destId="{A2D18098-2405-1649-BDFD-FAFD054A59C6}"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A551D-CCC2-664E-8AE3-DE3ED60F74C5}">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67B7E-3449-734C-BC91-A6370EC16273}">
      <dsp:nvSpPr>
        <dsp:cNvPr id="0" name=""/>
        <dsp:cNvSpPr/>
      </dsp:nvSpPr>
      <dsp:spPr>
        <a:xfrm>
          <a:off x="350606" y="229141"/>
          <a:ext cx="7476368"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Subject</a:t>
          </a:r>
          <a:r>
            <a:rPr lang="en-GB" sz="2500" kern="1200" noProof="0" dirty="0">
              <a:latin typeface="Arial" panose="020B0604020202020204" pitchFamily="34" charset="0"/>
              <a:cs typeface="Arial" panose="020B0604020202020204" pitchFamily="34" charset="0"/>
            </a:rPr>
            <a:t> – „what/who manages?“</a:t>
          </a:r>
        </a:p>
      </dsp:txBody>
      <dsp:txXfrm>
        <a:off x="350606" y="229141"/>
        <a:ext cx="7476368" cy="458108"/>
      </dsp:txXfrm>
    </dsp:sp>
    <dsp:sp modelId="{ADDEE55A-E481-C349-BDB4-E8FCF5C412C8}">
      <dsp:nvSpPr>
        <dsp:cNvPr id="0" name=""/>
        <dsp:cNvSpPr/>
      </dsp:nvSpPr>
      <dsp:spPr>
        <a:xfrm>
          <a:off x="64288" y="171877"/>
          <a:ext cx="572636" cy="572636"/>
        </a:xfrm>
        <a:prstGeom prst="ellipse">
          <a:avLst/>
        </a:prstGeom>
        <a:solidFill>
          <a:schemeClr val="bg1"/>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6EC48E-2325-8B4F-8D4C-9D3BE8D6BFDC}">
      <dsp:nvSpPr>
        <dsp:cNvPr id="0" name=""/>
        <dsp:cNvSpPr/>
      </dsp:nvSpPr>
      <dsp:spPr>
        <a:xfrm>
          <a:off x="727432" y="916217"/>
          <a:ext cx="7099542"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highlight>
                <a:srgbClr val="FFFF00"/>
              </a:highlight>
              <a:latin typeface="Arial" panose="020B0604020202020204" pitchFamily="34" charset="0"/>
              <a:cs typeface="Arial" panose="020B0604020202020204" pitchFamily="34" charset="0"/>
            </a:rPr>
            <a:t>Object</a:t>
          </a:r>
          <a:r>
            <a:rPr lang="en-GB" sz="2500" kern="1200" noProof="0" dirty="0">
              <a:highlight>
                <a:srgbClr val="FFFF00"/>
              </a:highlight>
              <a:latin typeface="Arial" panose="020B0604020202020204" pitchFamily="34" charset="0"/>
              <a:cs typeface="Arial" panose="020B0604020202020204" pitchFamily="34" charset="0"/>
            </a:rPr>
            <a:t> – „what/who is managed?“ </a:t>
          </a:r>
        </a:p>
      </dsp:txBody>
      <dsp:txXfrm>
        <a:off x="727432" y="916217"/>
        <a:ext cx="7099542" cy="458108"/>
      </dsp:txXfrm>
    </dsp:sp>
    <dsp:sp modelId="{591CD581-7A69-5440-832F-35D49C050D6B}">
      <dsp:nvSpPr>
        <dsp:cNvPr id="0" name=""/>
        <dsp:cNvSpPr/>
      </dsp:nvSpPr>
      <dsp:spPr>
        <a:xfrm>
          <a:off x="441114" y="858954"/>
          <a:ext cx="572636" cy="572636"/>
        </a:xfrm>
        <a:prstGeom prst="ellipse">
          <a:avLst/>
        </a:prstGeom>
        <a:solidFill>
          <a:schemeClr val="bg1"/>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DD992B-3F9F-DC43-BC80-9C5359D24F88}">
      <dsp:nvSpPr>
        <dsp:cNvPr id="0" name=""/>
        <dsp:cNvSpPr/>
      </dsp:nvSpPr>
      <dsp:spPr>
        <a:xfrm>
          <a:off x="899745" y="1603293"/>
          <a:ext cx="6927229"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Purpose</a:t>
          </a:r>
          <a:r>
            <a:rPr lang="en-GB" sz="2500" kern="1200" noProof="0" dirty="0">
              <a:latin typeface="Arial" panose="020B0604020202020204" pitchFamily="34" charset="0"/>
              <a:cs typeface="Arial" panose="020B0604020202020204" pitchFamily="34" charset="0"/>
            </a:rPr>
            <a:t> – „what it seeks?“</a:t>
          </a:r>
        </a:p>
      </dsp:txBody>
      <dsp:txXfrm>
        <a:off x="899745" y="1603293"/>
        <a:ext cx="6927229" cy="458108"/>
      </dsp:txXfrm>
    </dsp:sp>
    <dsp:sp modelId="{0CF50632-7317-804B-8EB4-0C0C5D3E7EAD}">
      <dsp:nvSpPr>
        <dsp:cNvPr id="0" name=""/>
        <dsp:cNvSpPr/>
      </dsp:nvSpPr>
      <dsp:spPr>
        <a:xfrm>
          <a:off x="613427" y="1546030"/>
          <a:ext cx="572636" cy="57263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8A2194-76BB-4E4C-9487-CD563D3E942D}">
      <dsp:nvSpPr>
        <dsp:cNvPr id="0" name=""/>
        <dsp:cNvSpPr/>
      </dsp:nvSpPr>
      <dsp:spPr>
        <a:xfrm>
          <a:off x="899745" y="2289935"/>
          <a:ext cx="6927229"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Tools </a:t>
          </a:r>
          <a:r>
            <a:rPr lang="en-GB" sz="2500" kern="1200" noProof="0" dirty="0">
              <a:latin typeface="Arial" panose="020B0604020202020204" pitchFamily="34" charset="0"/>
              <a:cs typeface="Arial" panose="020B0604020202020204" pitchFamily="34" charset="0"/>
            </a:rPr>
            <a:t>– „wherewith?“</a:t>
          </a:r>
        </a:p>
      </dsp:txBody>
      <dsp:txXfrm>
        <a:off x="899745" y="2289935"/>
        <a:ext cx="6927229" cy="458108"/>
      </dsp:txXfrm>
    </dsp:sp>
    <dsp:sp modelId="{10775444-77E1-4040-8585-3F5A7FA2E920}">
      <dsp:nvSpPr>
        <dsp:cNvPr id="0" name=""/>
        <dsp:cNvSpPr/>
      </dsp:nvSpPr>
      <dsp:spPr>
        <a:xfrm>
          <a:off x="613427" y="2232671"/>
          <a:ext cx="572636" cy="57263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1EAA10-4430-E747-822B-74FD386C7CAE}">
      <dsp:nvSpPr>
        <dsp:cNvPr id="0" name=""/>
        <dsp:cNvSpPr/>
      </dsp:nvSpPr>
      <dsp:spPr>
        <a:xfrm>
          <a:off x="727432" y="2977011"/>
          <a:ext cx="7099542"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Methods</a:t>
          </a:r>
          <a:r>
            <a:rPr lang="en-GB" sz="2500" kern="1200" noProof="0" dirty="0">
              <a:latin typeface="Arial" panose="020B0604020202020204" pitchFamily="34" charset="0"/>
              <a:cs typeface="Arial" panose="020B0604020202020204" pitchFamily="34" charset="0"/>
            </a:rPr>
            <a:t> – „how it is done?“</a:t>
          </a:r>
        </a:p>
      </dsp:txBody>
      <dsp:txXfrm>
        <a:off x="727432" y="2977011"/>
        <a:ext cx="7099542" cy="458108"/>
      </dsp:txXfrm>
    </dsp:sp>
    <dsp:sp modelId="{7E8194F8-966D-C24D-8DA3-F616EF06FB10}">
      <dsp:nvSpPr>
        <dsp:cNvPr id="0" name=""/>
        <dsp:cNvSpPr/>
      </dsp:nvSpPr>
      <dsp:spPr>
        <a:xfrm>
          <a:off x="441114" y="2919747"/>
          <a:ext cx="572636" cy="57263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911D29-EEEE-3B4A-AA38-D77BB3D3104C}">
      <dsp:nvSpPr>
        <dsp:cNvPr id="0" name=""/>
        <dsp:cNvSpPr/>
      </dsp:nvSpPr>
      <dsp:spPr>
        <a:xfrm>
          <a:off x="350606" y="3664087"/>
          <a:ext cx="7476368"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Activities</a:t>
          </a:r>
          <a:r>
            <a:rPr lang="en-GB" sz="2500" kern="1200" noProof="0" dirty="0">
              <a:latin typeface="Arial" panose="020B0604020202020204" pitchFamily="34" charset="0"/>
              <a:cs typeface="Arial" panose="020B0604020202020204" pitchFamily="34" charset="0"/>
            </a:rPr>
            <a:t> – management functions / processes</a:t>
          </a:r>
        </a:p>
      </dsp:txBody>
      <dsp:txXfrm>
        <a:off x="350606" y="3664087"/>
        <a:ext cx="7476368" cy="458108"/>
      </dsp:txXfrm>
    </dsp:sp>
    <dsp:sp modelId="{A2D18098-2405-1649-BDFD-FAFD054A59C6}">
      <dsp:nvSpPr>
        <dsp:cNvPr id="0" name=""/>
        <dsp:cNvSpPr/>
      </dsp:nvSpPr>
      <dsp:spPr>
        <a:xfrm>
          <a:off x="64288" y="3606824"/>
          <a:ext cx="572636" cy="572636"/>
        </a:xfrm>
        <a:prstGeom prst="ellipse">
          <a:avLst/>
        </a:prstGeom>
        <a:solidFill>
          <a:schemeClr val="bg1"/>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F6A4CF-6F40-F247-A40D-A506003812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a:extLst>
              <a:ext uri="{FF2B5EF4-FFF2-40B4-BE49-F238E27FC236}">
                <a16:creationId xmlns:a16="http://schemas.microsoft.com/office/drawing/2014/main" id="{B2442FE1-1197-204F-8F29-30924E62D8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616102-A814-B34B-A78D-C3C8F1BEDD06}" type="datetimeFigureOut">
              <a:rPr lang="en-LT" smtClean="0"/>
              <a:t>2023-02-25</a:t>
            </a:fld>
            <a:endParaRPr lang="en-LT"/>
          </a:p>
        </p:txBody>
      </p:sp>
      <p:sp>
        <p:nvSpPr>
          <p:cNvPr id="4" name="Footer Placeholder 3">
            <a:extLst>
              <a:ext uri="{FF2B5EF4-FFF2-40B4-BE49-F238E27FC236}">
                <a16:creationId xmlns:a16="http://schemas.microsoft.com/office/drawing/2014/main" id="{4EA926D2-6108-F742-8CE9-3BDE43E5D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5" name="Slide Number Placeholder 4">
            <a:extLst>
              <a:ext uri="{FF2B5EF4-FFF2-40B4-BE49-F238E27FC236}">
                <a16:creationId xmlns:a16="http://schemas.microsoft.com/office/drawing/2014/main" id="{21A1404D-63A8-8A4A-AADA-E0995DC43E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A18C4D-A878-9141-BB15-8DD00E6EE4FD}" type="slidenum">
              <a:rPr lang="en-LT" smtClean="0"/>
              <a:t>‹#›</a:t>
            </a:fld>
            <a:endParaRPr lang="en-LT"/>
          </a:p>
        </p:txBody>
      </p:sp>
    </p:spTree>
    <p:extLst>
      <p:ext uri="{BB962C8B-B14F-4D97-AF65-F5344CB8AC3E}">
        <p14:creationId xmlns:p14="http://schemas.microsoft.com/office/powerpoint/2010/main" val="2020931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8621A-8B65-464D-8849-012A0A69E652}" type="datetimeFigureOut">
              <a:rPr lang="en-GB" smtClean="0"/>
              <a:t>25/02/2023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40E06-0625-8A46-9812-778CB6014CAC}" type="slidenum">
              <a:rPr lang="en-GB" smtClean="0"/>
              <a:t>‹#›</a:t>
            </a:fld>
            <a:endParaRPr lang="en-GB"/>
          </a:p>
        </p:txBody>
      </p:sp>
    </p:spTree>
    <p:extLst>
      <p:ext uri="{BB962C8B-B14F-4D97-AF65-F5344CB8AC3E}">
        <p14:creationId xmlns:p14="http://schemas.microsoft.com/office/powerpoint/2010/main" val="908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a:t>
            </a:fld>
            <a:endParaRPr lang="en-GB"/>
          </a:p>
        </p:txBody>
      </p:sp>
    </p:spTree>
    <p:extLst>
      <p:ext uri="{BB962C8B-B14F-4D97-AF65-F5344CB8AC3E}">
        <p14:creationId xmlns:p14="http://schemas.microsoft.com/office/powerpoint/2010/main" val="520196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six fundamental elements of management, which are commonly referred to as the "management process". They are:</a:t>
            </a:r>
          </a:p>
          <a:p>
            <a:pPr marL="228600" indent="-228600">
              <a:buFont typeface="+mj-lt"/>
              <a:buAutoNum type="arabicPeriod"/>
            </a:pPr>
            <a:r>
              <a:rPr lang="en-GB" dirty="0"/>
              <a:t>Subject - This refers to the entity or person that is responsible for managing or leading the organization or team. It could be an individual or a group of individuals.</a:t>
            </a:r>
          </a:p>
          <a:p>
            <a:pPr marL="228600" indent="-228600">
              <a:buFont typeface="+mj-lt"/>
              <a:buAutoNum type="arabicPeriod"/>
            </a:pPr>
            <a:r>
              <a:rPr lang="en-GB" dirty="0"/>
              <a:t>Object - This refers to the goals or objectives that the manager or leader is trying to achieve through their actions. It could be a product, service, project, or any other deliverable that the organization is aiming to produce.</a:t>
            </a:r>
          </a:p>
          <a:p>
            <a:pPr marL="228600" indent="-228600">
              <a:buFont typeface="+mj-lt"/>
              <a:buAutoNum type="arabicPeriod"/>
            </a:pPr>
            <a:r>
              <a:rPr lang="en-GB" dirty="0"/>
              <a:t>Purpose - This refers to the reason or motivation for the management or leadership actions being taken. It could be to increase profits, improve efficiency, or achieve a specific mission or vision.</a:t>
            </a:r>
          </a:p>
          <a:p>
            <a:pPr marL="228600" indent="-228600">
              <a:buFont typeface="+mj-lt"/>
              <a:buAutoNum type="arabicPeriod"/>
            </a:pPr>
            <a:r>
              <a:rPr lang="en-GB" dirty="0"/>
              <a:t>Tools - This refers to the resources, materials, and equipment that the manager or leader uses to accomplish their objectives. It could be physical tools like computers, machinery, and equipment or non-physical tools like software, frameworks, or methodologies.</a:t>
            </a:r>
          </a:p>
          <a:p>
            <a:pPr marL="228600" indent="-228600">
              <a:buFont typeface="+mj-lt"/>
              <a:buAutoNum type="arabicPeriod"/>
            </a:pPr>
            <a:r>
              <a:rPr lang="en-GB" dirty="0"/>
              <a:t>Methods - This refers to the specific techniques or strategies that the manager or leader uses to achieve their objectives. It could include planning, organizing, staffing, leading, or controlling.</a:t>
            </a:r>
          </a:p>
          <a:p>
            <a:pPr marL="228600" indent="-228600">
              <a:buFont typeface="+mj-lt"/>
              <a:buAutoNum type="arabicPeriod"/>
            </a:pPr>
            <a:r>
              <a:rPr lang="en-GB" dirty="0"/>
              <a:t>Activities - These are the specific functions or processes that the manager or leader uses to achieve their objectives. They are often referred to as the "management functions" and include activities such as setting objectives, planning, organizing, leading, and controlling. These activities are often interrelated and interdependent and form the basis for effective management and leadership.</a:t>
            </a:r>
          </a:p>
        </p:txBody>
      </p:sp>
      <p:sp>
        <p:nvSpPr>
          <p:cNvPr id="4" name="Slide Number Placeholder 3"/>
          <p:cNvSpPr>
            <a:spLocks noGrp="1"/>
          </p:cNvSpPr>
          <p:nvPr>
            <p:ph type="sldNum" sz="quarter" idx="5"/>
          </p:nvPr>
        </p:nvSpPr>
        <p:spPr/>
        <p:txBody>
          <a:bodyPr/>
          <a:lstStyle/>
          <a:p>
            <a:fld id="{CB540E06-0625-8A46-9812-778CB6014CAC}" type="slidenum">
              <a:rPr lang="en-GB" smtClean="0"/>
              <a:t>11</a:t>
            </a:fld>
            <a:endParaRPr lang="en-GB"/>
          </a:p>
        </p:txBody>
      </p:sp>
    </p:spTree>
    <p:extLst>
      <p:ext uri="{BB962C8B-B14F-4D97-AF65-F5344CB8AC3E}">
        <p14:creationId xmlns:p14="http://schemas.microsoft.com/office/powerpoint/2010/main" val="1330166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Management studies is an interdisciplinary field that focuses on the study of organizations and how they can be effectively managed.</a:t>
            </a:r>
          </a:p>
          <a:p>
            <a:endParaRPr lang="en-GB" dirty="0"/>
          </a:p>
          <a:p>
            <a:r>
              <a:rPr lang="en-GB" dirty="0"/>
              <a:t>The management object perspective sees the organization as an entity that can be controlled, optimized, and improved through the use of management principles and techniques. This perspective is based on the assumption that organizations are rational systems that can be </a:t>
            </a:r>
            <a:r>
              <a:rPr lang="en-GB" dirty="0" err="1"/>
              <a:t>analyzed</a:t>
            </a:r>
            <a:r>
              <a:rPr lang="en-GB" dirty="0"/>
              <a:t>, planned, and managed using a set of standardized tools and techniques.</a:t>
            </a:r>
          </a:p>
          <a:p>
            <a:endParaRPr lang="en-GB" dirty="0"/>
          </a:p>
          <a:p>
            <a:r>
              <a:rPr lang="en-GB" dirty="0"/>
              <a:t>In this perspective, an organization is seen as a collection of resources, including human, financial, physical, and informational resources, that are used to achieve specific goals and objectives. The organization is also viewed as a set of interrelated functions or departments, each with a specific role to play in achieving the organization's objectives. The structure and design of the organization are considered critical to its success, as they determine how the organization's resources are allocated and how work is coordinated.</a:t>
            </a:r>
          </a:p>
          <a:p>
            <a:endParaRPr lang="en-GB" dirty="0"/>
          </a:p>
          <a:p>
            <a:r>
              <a:rPr lang="en-GB" dirty="0"/>
              <a:t>To manage an organization effectively, managers must understand its internal and external environments. This involves </a:t>
            </a:r>
            <a:r>
              <a:rPr lang="en-GB" dirty="0" err="1"/>
              <a:t>analyzing</a:t>
            </a:r>
            <a:r>
              <a:rPr lang="en-GB" dirty="0"/>
              <a:t> the organization's strengths, weaknesses, opportunities, and threats (SWOT analysis) and identifying the key factors that affect its performance. Based on this analysis, managers can develop strategies and action plans to achieve the organization's goals and objectives.</a:t>
            </a:r>
          </a:p>
        </p:txBody>
      </p:sp>
      <p:sp>
        <p:nvSpPr>
          <p:cNvPr id="4" name="Slide Number Placeholder 3"/>
          <p:cNvSpPr>
            <a:spLocks noGrp="1"/>
          </p:cNvSpPr>
          <p:nvPr>
            <p:ph type="sldNum" sz="quarter" idx="5"/>
          </p:nvPr>
        </p:nvSpPr>
        <p:spPr/>
        <p:txBody>
          <a:bodyPr/>
          <a:lstStyle/>
          <a:p>
            <a:fld id="{CB540E06-0625-8A46-9812-778CB6014CAC}" type="slidenum">
              <a:rPr lang="en-GB" smtClean="0"/>
              <a:t>12</a:t>
            </a:fld>
            <a:endParaRPr lang="en-GB"/>
          </a:p>
        </p:txBody>
      </p:sp>
    </p:spTree>
    <p:extLst>
      <p:ext uri="{BB962C8B-B14F-4D97-AF65-F5344CB8AC3E}">
        <p14:creationId xmlns:p14="http://schemas.microsoft.com/office/powerpoint/2010/main" val="2354851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summary, viewing an organization as a management object involves seeing it as a rational system that can be </a:t>
            </a:r>
            <a:r>
              <a:rPr lang="en-GB" dirty="0" err="1"/>
              <a:t>analyzed</a:t>
            </a:r>
            <a:r>
              <a:rPr lang="en-GB" dirty="0"/>
              <a:t>, planned, and managed using standardized tools and techniques. </a:t>
            </a:r>
          </a:p>
          <a:p>
            <a:endParaRPr lang="en-GB" dirty="0"/>
          </a:p>
          <a:p>
            <a:r>
              <a:rPr lang="en-GB" dirty="0"/>
              <a:t>It is a perspective that is widely used by managers, consultants, and researchers to better understand and manage organizations in a variety of contexts.</a:t>
            </a:r>
          </a:p>
        </p:txBody>
      </p:sp>
      <p:sp>
        <p:nvSpPr>
          <p:cNvPr id="4" name="Slide Number Placeholder 3"/>
          <p:cNvSpPr>
            <a:spLocks noGrp="1"/>
          </p:cNvSpPr>
          <p:nvPr>
            <p:ph type="sldNum" sz="quarter" idx="5"/>
          </p:nvPr>
        </p:nvSpPr>
        <p:spPr/>
        <p:txBody>
          <a:bodyPr/>
          <a:lstStyle/>
          <a:p>
            <a:fld id="{CB540E06-0625-8A46-9812-778CB6014CAC}" type="slidenum">
              <a:rPr lang="en-GB" smtClean="0"/>
              <a:t>13</a:t>
            </a:fld>
            <a:endParaRPr lang="en-GB"/>
          </a:p>
        </p:txBody>
      </p:sp>
    </p:spTree>
    <p:extLst>
      <p:ext uri="{BB962C8B-B14F-4D97-AF65-F5344CB8AC3E}">
        <p14:creationId xmlns:p14="http://schemas.microsoft.com/office/powerpoint/2010/main" val="1189911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accurate to say that we are living in a world made up of organizations. Organizations play a critical role in modern society and are an integral part of our daily lives. They are responsible for providing goods and services, creating jobs, and contributing to economic growth and development.</a:t>
            </a:r>
          </a:p>
          <a:p>
            <a:endParaRPr lang="en-GB" dirty="0"/>
          </a:p>
          <a:p>
            <a:r>
              <a:rPr lang="en-GB" dirty="0"/>
              <a:t>Organizations can be found in almost every aspect of our lives, from the businesses we work for, to the schools we attend, to the government agencies that provide essential services. They are also involved in important societal issues, such as healthcare, the environment, and social justice.</a:t>
            </a:r>
          </a:p>
          <a:p>
            <a:endParaRPr lang="en-GB" dirty="0"/>
          </a:p>
          <a:p>
            <a:r>
              <a:rPr lang="en-GB" dirty="0"/>
              <a:t>In today's globalized world, organizations are also becoming increasingly interdependent, forming complex networks of relationships and partnerships. This has led to an increased focus on the role of organizations in shaping the world and addressing major global challenges.</a:t>
            </a:r>
          </a:p>
          <a:p>
            <a:endParaRPr lang="en-GB" dirty="0"/>
          </a:p>
          <a:p>
            <a:r>
              <a:rPr lang="en-GB" dirty="0"/>
              <a:t>In conclusion, organizations are a fundamental part of modern society and play a critical role in our daily lives. They are responsible for providing goods and services, creating jobs, and contributing to economic growth and development, as well as addressing important societal issues.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14</a:t>
            </a:fld>
            <a:endParaRPr lang="en-GB"/>
          </a:p>
        </p:txBody>
      </p:sp>
    </p:spTree>
    <p:extLst>
      <p:ext uri="{BB962C8B-B14F-4D97-AF65-F5344CB8AC3E}">
        <p14:creationId xmlns:p14="http://schemas.microsoft.com/office/powerpoint/2010/main" val="253735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diversity of modern organizations is so vast that there is no single classification that can encompass all types of organizations. However, several main features are commonly used to classify organizations.</a:t>
            </a:r>
          </a:p>
          <a:p>
            <a:endParaRPr lang="en-GB" dirty="0"/>
          </a:p>
          <a:p>
            <a:r>
              <a:rPr lang="en-GB" dirty="0"/>
              <a:t>One of the primary features used to classify organizations is size. Organizations can be classified as small, medium, large, or extra-large, based on the number of employees, revenue, or other relevant factors.</a:t>
            </a:r>
          </a:p>
          <a:p>
            <a:endParaRPr lang="en-GB" dirty="0"/>
          </a:p>
          <a:p>
            <a:r>
              <a:rPr lang="en-GB" dirty="0"/>
              <a:t>Another feature that is commonly used is formality. This refers to the level of rigidity in the organization's structure and procedures. Formal organizations tend to have more rules, regulations, and policies, while informal organizations tend to have more flexibility and autonomy.</a:t>
            </a:r>
          </a:p>
          <a:p>
            <a:endParaRPr lang="en-GB" dirty="0"/>
          </a:p>
          <a:p>
            <a:r>
              <a:rPr lang="en-GB" dirty="0"/>
              <a:t>Organizational structure is also an important feature used in classification. Organizations can be classified as flat, matrix, linear, or other structures, depending on the level of hierarchy, decision-making processes, and the division of </a:t>
            </a:r>
            <a:r>
              <a:rPr lang="en-GB" dirty="0" err="1"/>
              <a:t>labor</a:t>
            </a:r>
            <a:r>
              <a:rPr lang="en-GB" dirty="0"/>
              <a:t> within the organization.</a:t>
            </a:r>
          </a:p>
          <a:p>
            <a:endParaRPr lang="en-GB" dirty="0"/>
          </a:p>
          <a:p>
            <a:r>
              <a:rPr lang="en-GB" dirty="0"/>
              <a:t>Ownership is another key feature that is used to classify organizations. Organizations can be privately owned, publicly owned, or state-owned, and this can have a significant impact on the organization's goals, objectives, and operations.</a:t>
            </a:r>
          </a:p>
          <a:p>
            <a:endParaRPr lang="en-GB" dirty="0"/>
          </a:p>
          <a:p>
            <a:r>
              <a:rPr lang="en-GB" dirty="0"/>
              <a:t>Legal form is another important feature used in classification, and includes factors such as the type of business entity, partnership structure, or corporation type. This can have important implications for issues such as taxation, liability, and regulation.</a:t>
            </a:r>
          </a:p>
          <a:p>
            <a:endParaRPr lang="en-GB" dirty="0"/>
          </a:p>
          <a:p>
            <a:r>
              <a:rPr lang="en-GB" dirty="0"/>
              <a:t>Finally, organizations can be classified based on their functional purpose, such as manufacturing, wholesale/retail trade, financial organizations, infrastructure organizations, clubs, political parties, community of believers, schools, and other purposes.</a:t>
            </a:r>
          </a:p>
          <a:p>
            <a:endParaRPr lang="en-GB" dirty="0"/>
          </a:p>
          <a:p>
            <a:r>
              <a:rPr lang="en-GB" dirty="0"/>
              <a:t>While these features provide a useful framework for understanding the diversity of organizations, it is important to note that many organizations exhibit a mix of these features and may be difficult to classify using a single approach. Nevertheless, understanding these features can provide valuable insights into the structure, function, and goals of organizations in a wide range of contexts.</a:t>
            </a:r>
          </a:p>
        </p:txBody>
      </p:sp>
      <p:sp>
        <p:nvSpPr>
          <p:cNvPr id="4" name="Slide Number Placeholder 3"/>
          <p:cNvSpPr>
            <a:spLocks noGrp="1"/>
          </p:cNvSpPr>
          <p:nvPr>
            <p:ph type="sldNum" sz="quarter" idx="5"/>
          </p:nvPr>
        </p:nvSpPr>
        <p:spPr/>
        <p:txBody>
          <a:bodyPr/>
          <a:lstStyle/>
          <a:p>
            <a:fld id="{CB540E06-0625-8A46-9812-778CB6014CAC}" type="slidenum">
              <a:rPr lang="en-GB" smtClean="0"/>
              <a:t>15</a:t>
            </a:fld>
            <a:endParaRPr lang="en-GB"/>
          </a:p>
        </p:txBody>
      </p:sp>
    </p:spTree>
    <p:extLst>
      <p:ext uri="{BB962C8B-B14F-4D97-AF65-F5344CB8AC3E}">
        <p14:creationId xmlns:p14="http://schemas.microsoft.com/office/powerpoint/2010/main" val="1375870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noProof="0" dirty="0">
                <a:solidFill>
                  <a:srgbClr val="374151"/>
                </a:solidFill>
                <a:effectLst/>
                <a:latin typeface="Söhne"/>
              </a:rPr>
              <a:t>In the context of management theory, the variety of technology refers to the different types of technology or tools that are used in an organization to carry out its work. This can include physical tools and equipment, such as machinery or software, as well as more intangible tools, such as organizational structures or communication systems. The variety of technology used by an organization can have a significant impact on its operations, efficiency, and effectiveness. Understanding the variety of technology used in an organization is important for managers to make informed decisions about how to allocate resources and improve the organization's performance.</a:t>
            </a:r>
          </a:p>
          <a:p>
            <a:endParaRPr lang="en-GB" noProof="0" dirty="0"/>
          </a:p>
          <a:p>
            <a:r>
              <a:rPr lang="en-GB" noProof="0" dirty="0"/>
              <a:t>Technology is a critical aspect of organizational performance and competitiveness, as it can significantly impact the efficiency, effectiveness, and innovation of an organization's operations. Effective management of technology involves selecting, implementing, and maintaining appropriate technologies that align with the organization's goals and strategic direction.</a:t>
            </a:r>
          </a:p>
          <a:p>
            <a:endParaRPr lang="en-GB" noProof="0" dirty="0"/>
          </a:p>
          <a:p>
            <a:r>
              <a:rPr lang="en-GB" noProof="0" dirty="0"/>
              <a:t>Technology can also impact the structure of an organization and the nature of work, as it can change the way people work and interact with each other. As such, managing technology requires attention to the social, cultural, and organizational implications of technology use, as well as the technical aspects.</a:t>
            </a:r>
          </a:p>
          <a:p>
            <a:endParaRPr lang="en-GB" noProof="0" dirty="0"/>
          </a:p>
          <a:p>
            <a:r>
              <a:rPr lang="en-GB" noProof="0" dirty="0"/>
              <a:t>In summary, in the context of management theory, technology refers to the tools and processes used by organizations to produce goods and services, and effective management of technology is critical for organizational performance and competitiveness.</a:t>
            </a:r>
            <a:endParaRPr lang="en-GB" b="0" i="0" u="none" strike="noStrike" noProof="0" dirty="0">
              <a:solidFill>
                <a:srgbClr val="374151"/>
              </a:solidFill>
              <a:effectLst/>
              <a:latin typeface="Söhne"/>
            </a:endParaRPr>
          </a:p>
          <a:p>
            <a:endParaRPr lang="en-GB" noProof="0" dirty="0"/>
          </a:p>
          <a:p>
            <a:endParaRPr lang="en-GB" noProof="0" dirty="0"/>
          </a:p>
        </p:txBody>
      </p:sp>
      <p:sp>
        <p:nvSpPr>
          <p:cNvPr id="4" name="Slide Number Placeholder 3"/>
          <p:cNvSpPr>
            <a:spLocks noGrp="1"/>
          </p:cNvSpPr>
          <p:nvPr>
            <p:ph type="sldNum" sz="quarter" idx="5"/>
          </p:nvPr>
        </p:nvSpPr>
        <p:spPr/>
        <p:txBody>
          <a:bodyPr/>
          <a:lstStyle/>
          <a:p>
            <a:fld id="{CB540E06-0625-8A46-9812-778CB6014CAC}" type="slidenum">
              <a:rPr lang="en-GB" smtClean="0"/>
              <a:t>16</a:t>
            </a:fld>
            <a:endParaRPr lang="en-GB"/>
          </a:p>
        </p:txBody>
      </p:sp>
    </p:spTree>
    <p:extLst>
      <p:ext uri="{BB962C8B-B14F-4D97-AF65-F5344CB8AC3E}">
        <p14:creationId xmlns:p14="http://schemas.microsoft.com/office/powerpoint/2010/main" val="3111824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noProof="0" dirty="0">
                <a:solidFill>
                  <a:srgbClr val="374151"/>
                </a:solidFill>
                <a:effectLst/>
                <a:latin typeface="Söhne"/>
              </a:rPr>
              <a:t>The field of technology is vast and diverse, and there are many different ways to categorize the various types of technology that exist.</a:t>
            </a:r>
          </a:p>
          <a:p>
            <a:endParaRPr lang="en-GB" b="0" i="0" u="none" strike="noStrike" noProof="0" dirty="0">
              <a:solidFill>
                <a:srgbClr val="374151"/>
              </a:solidFill>
              <a:effectLst/>
              <a:latin typeface="Söhne"/>
            </a:endParaRPr>
          </a:p>
          <a:p>
            <a:r>
              <a:rPr lang="en-GB" b="0" i="0" u="none" strike="noStrike" noProof="0" dirty="0">
                <a:solidFill>
                  <a:srgbClr val="374151"/>
                </a:solidFill>
                <a:effectLst/>
                <a:latin typeface="Söhne"/>
              </a:rPr>
              <a:t>There are various ways to classify types of technology, but some common approaches include:</a:t>
            </a:r>
          </a:p>
          <a:p>
            <a:endParaRPr lang="en-GB" b="0" i="0" u="none" strike="noStrike" noProof="0" dirty="0">
              <a:solidFill>
                <a:srgbClr val="374151"/>
              </a:solidFill>
              <a:effectLst/>
              <a:latin typeface="Söhne"/>
            </a:endParaRPr>
          </a:p>
          <a:p>
            <a:pPr marL="171450" indent="-171450">
              <a:buFont typeface="Arial" panose="020B0604020202020204" pitchFamily="34" charset="0"/>
              <a:buChar char="•"/>
            </a:pPr>
            <a:r>
              <a:rPr lang="en-GB" b="0" i="0" u="none" strike="noStrike" noProof="0" dirty="0">
                <a:solidFill>
                  <a:srgbClr val="374151"/>
                </a:solidFill>
                <a:effectLst/>
                <a:latin typeface="Söhne"/>
              </a:rPr>
              <a:t>Information and Communication Technology (ICT): This includes technologies that are used to process and transmit information, such as computers, software, the internet, and mobile devices.</a:t>
            </a:r>
          </a:p>
          <a:p>
            <a:pPr marL="171450" indent="-171450">
              <a:buFont typeface="Arial" panose="020B0604020202020204" pitchFamily="34" charset="0"/>
              <a:buChar char="•"/>
            </a:pPr>
            <a:r>
              <a:rPr lang="en-GB" b="0" i="0" u="none" strike="noStrike" noProof="0" dirty="0">
                <a:solidFill>
                  <a:srgbClr val="374151"/>
                </a:solidFill>
                <a:effectLst/>
                <a:latin typeface="Söhne"/>
              </a:rPr>
              <a:t>Manufacturing Technology: This refers to technologies used in the production and processing of goods, such as machinery, equipment, and tools.</a:t>
            </a:r>
          </a:p>
          <a:p>
            <a:pPr marL="171450" indent="-171450">
              <a:buFont typeface="Arial" panose="020B0604020202020204" pitchFamily="34" charset="0"/>
              <a:buChar char="•"/>
            </a:pPr>
            <a:r>
              <a:rPr lang="en-GB" b="0" i="0" u="none" strike="noStrike" noProof="0" dirty="0">
                <a:solidFill>
                  <a:srgbClr val="374151"/>
                </a:solidFill>
                <a:effectLst/>
                <a:latin typeface="Söhne"/>
              </a:rPr>
              <a:t>Medical Technology: This includes technologies used in healthcare, such as medical devices, diagnostic equipment, and medical imaging systems.</a:t>
            </a:r>
          </a:p>
          <a:p>
            <a:pPr marL="171450" indent="-171450">
              <a:buFont typeface="Arial" panose="020B0604020202020204" pitchFamily="34" charset="0"/>
              <a:buChar char="•"/>
            </a:pPr>
            <a:r>
              <a:rPr lang="en-GB" b="0" i="0" u="none" strike="noStrike" noProof="0" dirty="0">
                <a:solidFill>
                  <a:srgbClr val="374151"/>
                </a:solidFill>
                <a:effectLst/>
                <a:latin typeface="Söhne"/>
              </a:rPr>
              <a:t>Energy Technology: This refers to technologies used in the generation, transmission, and distribution of energy, such as renewable energy systems, power grids, and energy storage devices.</a:t>
            </a:r>
          </a:p>
          <a:p>
            <a:pPr marL="171450" indent="-171450">
              <a:buFont typeface="Arial" panose="020B0604020202020204" pitchFamily="34" charset="0"/>
              <a:buChar char="•"/>
            </a:pPr>
            <a:r>
              <a:rPr lang="en-GB" b="0" i="0" u="none" strike="noStrike" noProof="0" dirty="0">
                <a:solidFill>
                  <a:srgbClr val="374151"/>
                </a:solidFill>
                <a:effectLst/>
                <a:latin typeface="Söhne"/>
              </a:rPr>
              <a:t>Environmental Technology: This includes technologies used to address environmental challenges, such as pollution control systems, water treatment systems, and waste management technologies.</a:t>
            </a:r>
          </a:p>
          <a:p>
            <a:pPr marL="171450" indent="-171450">
              <a:buFont typeface="Arial" panose="020B0604020202020204" pitchFamily="34" charset="0"/>
              <a:buChar char="•"/>
            </a:pPr>
            <a:r>
              <a:rPr lang="en-GB" b="0" i="0" u="none" strike="noStrike" noProof="0" dirty="0">
                <a:solidFill>
                  <a:srgbClr val="374151"/>
                </a:solidFill>
                <a:effectLst/>
                <a:latin typeface="Söhne"/>
              </a:rPr>
              <a:t>Transportation Technology: This refers to technologies used in the movement of people and goods, such as vehicles, aircraft, and transportation infrastructure.</a:t>
            </a:r>
          </a:p>
          <a:p>
            <a:pPr marL="171450" indent="-171450">
              <a:buFont typeface="Arial" panose="020B0604020202020204" pitchFamily="34" charset="0"/>
              <a:buChar char="•"/>
            </a:pPr>
            <a:r>
              <a:rPr lang="en-GB" b="0" i="0" u="none" strike="noStrike" noProof="0" dirty="0">
                <a:solidFill>
                  <a:srgbClr val="374151"/>
                </a:solidFill>
                <a:effectLst/>
                <a:latin typeface="Söhne"/>
              </a:rPr>
              <a:t>Construction Technology: This includes technologies used in the planning, design, and construction of buildings and infrastructure, such as 3D printing, building information </a:t>
            </a:r>
            <a:r>
              <a:rPr lang="en-GB" b="0" i="0" u="none" strike="noStrike" noProof="0" dirty="0" err="1">
                <a:solidFill>
                  <a:srgbClr val="374151"/>
                </a:solidFill>
                <a:effectLst/>
                <a:latin typeface="Söhne"/>
              </a:rPr>
              <a:t>modeling</a:t>
            </a:r>
            <a:r>
              <a:rPr lang="en-GB" b="0" i="0" u="none" strike="noStrike" noProof="0" dirty="0">
                <a:solidFill>
                  <a:srgbClr val="374151"/>
                </a:solidFill>
                <a:effectLst/>
                <a:latin typeface="Söhne"/>
              </a:rPr>
              <a:t> (BIM), and automated construction equipment.</a:t>
            </a:r>
          </a:p>
          <a:p>
            <a:pPr marL="171450" indent="-171450">
              <a:buFont typeface="Arial" panose="020B0604020202020204" pitchFamily="34" charset="0"/>
              <a:buChar char="•"/>
            </a:pPr>
            <a:r>
              <a:rPr lang="en-GB" b="0" i="0" u="none" strike="noStrike" noProof="0" dirty="0">
                <a:solidFill>
                  <a:srgbClr val="374151"/>
                </a:solidFill>
                <a:effectLst/>
                <a:latin typeface="Söhne"/>
              </a:rPr>
              <a:t>Agricultural Technology: This refers to technologies used in agriculture, such as precision farming technologies, agricultural machinery, and biotechnology.</a:t>
            </a:r>
          </a:p>
          <a:p>
            <a:pPr marL="171450" indent="-171450">
              <a:buFont typeface="Arial" panose="020B0604020202020204" pitchFamily="34" charset="0"/>
              <a:buChar char="•"/>
            </a:pPr>
            <a:r>
              <a:rPr lang="en-GB" b="0" i="0" u="none" strike="noStrike" noProof="0" dirty="0">
                <a:solidFill>
                  <a:srgbClr val="374151"/>
                </a:solidFill>
                <a:effectLst/>
                <a:latin typeface="Söhne"/>
              </a:rPr>
              <a:t>Military Technology: This includes technologies used in </a:t>
            </a:r>
            <a:r>
              <a:rPr lang="en-GB" b="0" i="0" u="none" strike="noStrike" noProof="0" dirty="0" err="1">
                <a:solidFill>
                  <a:srgbClr val="374151"/>
                </a:solidFill>
                <a:effectLst/>
                <a:latin typeface="Söhne"/>
              </a:rPr>
              <a:t>defense</a:t>
            </a:r>
            <a:r>
              <a:rPr lang="en-GB" b="0" i="0" u="none" strike="noStrike" noProof="0" dirty="0">
                <a:solidFill>
                  <a:srgbClr val="374151"/>
                </a:solidFill>
                <a:effectLst/>
                <a:latin typeface="Söhne"/>
              </a:rPr>
              <a:t> and security, such as weapons, surveillance systems, and communication technologies.</a:t>
            </a:r>
          </a:p>
          <a:p>
            <a:pPr marL="171450" indent="-171450">
              <a:buFont typeface="Arial" panose="020B0604020202020204" pitchFamily="34" charset="0"/>
              <a:buChar char="•"/>
            </a:pPr>
            <a:r>
              <a:rPr lang="en-GB" b="0" i="0" u="none" strike="noStrike" noProof="0" dirty="0">
                <a:solidFill>
                  <a:srgbClr val="374151"/>
                </a:solidFill>
                <a:effectLst/>
                <a:latin typeface="Söhne"/>
              </a:rPr>
              <a:t>Educational Technology: This refers to technologies used in teaching and learning, such as online learning platforms, educational software, and classroom technologies.</a:t>
            </a:r>
          </a:p>
          <a:p>
            <a:pPr marL="171450" indent="-171450">
              <a:buFont typeface="Arial" panose="020B0604020202020204" pitchFamily="34" charset="0"/>
              <a:buChar char="•"/>
            </a:pPr>
            <a:endParaRPr lang="en-GB" b="0" i="0" u="none" strike="noStrike" noProof="0" dirty="0">
              <a:solidFill>
                <a:srgbClr val="374151"/>
              </a:solidFill>
              <a:effectLst/>
              <a:latin typeface="Söhne"/>
            </a:endParaRPr>
          </a:p>
          <a:p>
            <a:pPr marL="0" indent="0">
              <a:buFont typeface="Arial" panose="020B0604020202020204" pitchFamily="34" charset="0"/>
              <a:buNone/>
            </a:pPr>
            <a:r>
              <a:rPr lang="en-GB" b="0" i="0" u="none" strike="noStrike" noProof="0" dirty="0">
                <a:solidFill>
                  <a:srgbClr val="374151"/>
                </a:solidFill>
                <a:effectLst/>
                <a:latin typeface="Söhne"/>
              </a:rPr>
              <a:t>The types of technology are diverse and constantly evolving, reflecting the wide range of human activities and the need for innovative solutions to various challenges.</a:t>
            </a:r>
          </a:p>
          <a:p>
            <a:pPr marL="0" indent="0">
              <a:buFont typeface="Arial" panose="020B0604020202020204" pitchFamily="34" charset="0"/>
              <a:buNone/>
            </a:pPr>
            <a:endParaRPr lang="en-GB" b="0" i="0" u="none" strike="noStrike" noProof="0" dirty="0">
              <a:solidFill>
                <a:srgbClr val="374151"/>
              </a:solidFill>
              <a:effectLst/>
              <a:latin typeface="Söhne"/>
            </a:endParaRPr>
          </a:p>
          <a:p>
            <a:pPr marL="171450" indent="-171450">
              <a:buFont typeface="Arial" panose="020B0604020202020204" pitchFamily="34" charset="0"/>
              <a:buChar char="•"/>
            </a:pPr>
            <a:r>
              <a:rPr lang="en-GB" b="0" i="0" u="none" strike="noStrike" noProof="0" dirty="0">
                <a:solidFill>
                  <a:srgbClr val="374151"/>
                </a:solidFill>
                <a:effectLst/>
                <a:latin typeface="Söhne"/>
              </a:rPr>
              <a:t>Information technology (IT) vs. operational technology (OT): IT refers to technologies that are used to process and communicate information, such as computers, software, and networking equipment. OT refers to technologies that are used to control physical processes, such as machinery, sensors, and automation systems. This categorization distinguishes between technology used to manage and process information (such as computer systems, software applications, and networks) and technology used to manage physical processes and equipment (such as machinery, sensors, and control systems).</a:t>
            </a:r>
          </a:p>
          <a:p>
            <a:pPr marL="171450" indent="-171450">
              <a:buFont typeface="Arial" panose="020B0604020202020204" pitchFamily="34" charset="0"/>
              <a:buChar char="•"/>
            </a:pPr>
            <a:endParaRPr lang="en-GB" b="0" i="0" u="none" strike="noStrike" noProof="0" dirty="0">
              <a:solidFill>
                <a:srgbClr val="374151"/>
              </a:solidFill>
              <a:effectLst/>
              <a:latin typeface="Söhne"/>
            </a:endParaRPr>
          </a:p>
          <a:p>
            <a:pPr marL="171450" indent="-171450">
              <a:buFont typeface="Arial" panose="020B0604020202020204" pitchFamily="34" charset="0"/>
              <a:buChar char="•"/>
            </a:pPr>
            <a:r>
              <a:rPr lang="en-GB" b="0" i="0" u="none" strike="noStrike" noProof="0" dirty="0">
                <a:solidFill>
                  <a:srgbClr val="374151"/>
                </a:solidFill>
                <a:effectLst/>
                <a:latin typeface="Söhne"/>
              </a:rPr>
              <a:t>Emerging vs. established technology: Emerging technologies are new and still developing, such as artificial intelligence, blockchain, and virtual reality. Established technologies are well-established and widely used, such as email, mobile phones, and the internet. This categorization distinguishes between technology that is still in development or early stages of adoption (such as blockchain or autonomous vehicles) and technology that is well-established and widely used (such as the internet or smartphones).</a:t>
            </a:r>
          </a:p>
          <a:p>
            <a:pPr marL="171450" indent="-171450">
              <a:buFont typeface="Arial" panose="020B0604020202020204" pitchFamily="34" charset="0"/>
              <a:buChar char="•"/>
            </a:pPr>
            <a:endParaRPr lang="en-GB" b="0" i="0" u="none" strike="noStrike" noProof="0" dirty="0">
              <a:solidFill>
                <a:srgbClr val="374151"/>
              </a:solidFill>
              <a:effectLst/>
              <a:latin typeface="Söhne"/>
            </a:endParaRPr>
          </a:p>
          <a:p>
            <a:pPr marL="171450" indent="-171450">
              <a:buFont typeface="Arial" panose="020B0604020202020204" pitchFamily="34" charset="0"/>
              <a:buChar char="•"/>
            </a:pPr>
            <a:r>
              <a:rPr lang="en-GB" b="0" i="0" u="none" strike="noStrike" noProof="0" dirty="0">
                <a:solidFill>
                  <a:srgbClr val="374151"/>
                </a:solidFill>
                <a:effectLst/>
                <a:latin typeface="Söhne"/>
              </a:rPr>
              <a:t>Hard vs. soft technology: Hard technologies are tangible and often involve machinery or physical equipment, such as manufacturing equipment, construction tools, or transportation vehicles. Soft technologies are intangible and often involve information or knowledge, such as software, databases, or training programs. This categorization distinguishes between technology that involves physical or mechanical processes (such as manufacturing equipment or transportation infrastructure) and technology that involves social or organizational processes (such as communication systems or management practices).</a:t>
            </a:r>
          </a:p>
          <a:p>
            <a:pPr marL="171450" indent="-171450">
              <a:buFont typeface="Arial" panose="020B0604020202020204" pitchFamily="34" charset="0"/>
              <a:buChar char="•"/>
            </a:pPr>
            <a:endParaRPr lang="en-GB" b="0" i="0" u="none" strike="noStrike" noProof="0" dirty="0">
              <a:solidFill>
                <a:srgbClr val="374151"/>
              </a:solidFill>
              <a:effectLst/>
              <a:latin typeface="Söhne"/>
            </a:endParaRPr>
          </a:p>
          <a:p>
            <a:pPr marL="171450" indent="-171450">
              <a:buFont typeface="Arial" panose="020B0604020202020204" pitchFamily="34" charset="0"/>
              <a:buChar char="•"/>
            </a:pPr>
            <a:r>
              <a:rPr lang="en-GB" b="0" i="0" u="none" strike="noStrike" noProof="0" dirty="0">
                <a:solidFill>
                  <a:srgbClr val="374151"/>
                </a:solidFill>
                <a:effectLst/>
                <a:latin typeface="Söhne"/>
              </a:rPr>
              <a:t>General-purpose vs. specialized technology: General-purpose technologies can be used in a wide range of applications and industries, such as computers or electricity. Specialized technologies are designed for a specific use or industry, such as medical devices or aerospace technology.</a:t>
            </a:r>
          </a:p>
          <a:p>
            <a:pPr marL="171450" indent="-171450">
              <a:buFont typeface="Arial" panose="020B0604020202020204" pitchFamily="34" charset="0"/>
              <a:buChar char="•"/>
            </a:pPr>
            <a:endParaRPr lang="en-GB" b="0" i="0" u="none" strike="noStrike" noProof="0" dirty="0">
              <a:solidFill>
                <a:srgbClr val="374151"/>
              </a:solidFill>
              <a:effectLst/>
              <a:latin typeface="Söhne"/>
            </a:endParaRPr>
          </a:p>
          <a:p>
            <a:pPr marL="171450" indent="-171450">
              <a:buFont typeface="Arial" panose="020B0604020202020204" pitchFamily="34" charset="0"/>
              <a:buChar char="•"/>
            </a:pPr>
            <a:r>
              <a:rPr lang="en-GB" b="0" i="0" u="none" strike="noStrike" noProof="0" dirty="0">
                <a:solidFill>
                  <a:srgbClr val="374151"/>
                </a:solidFill>
                <a:effectLst/>
                <a:latin typeface="Söhne"/>
              </a:rPr>
              <a:t>Process vs. product technology: Process technologies are used to create or improve manufacturing or production processes, such as automation or lean manufacturing techniques. Product technologies are used to create or improve specific products, such as new materials or product design tools.</a:t>
            </a:r>
          </a:p>
          <a:p>
            <a:pPr marL="171450" indent="-171450">
              <a:buFont typeface="Arial" panose="020B0604020202020204" pitchFamily="34" charset="0"/>
              <a:buChar char="•"/>
            </a:pPr>
            <a:endParaRPr lang="en-GB" b="0" i="0" u="none" strike="noStrike" noProof="0" dirty="0">
              <a:solidFill>
                <a:srgbClr val="374151"/>
              </a:solidFill>
              <a:effectLst/>
              <a:latin typeface="Söhne"/>
            </a:endParaRPr>
          </a:p>
          <a:p>
            <a:pPr marL="171450" indent="-171450">
              <a:buFont typeface="Arial" panose="020B0604020202020204" pitchFamily="34" charset="0"/>
              <a:buChar char="•"/>
            </a:pPr>
            <a:r>
              <a:rPr lang="en-GB" b="0" i="0" u="none" strike="noStrike" noProof="0" dirty="0">
                <a:solidFill>
                  <a:srgbClr val="374151"/>
                </a:solidFill>
                <a:effectLst/>
                <a:latin typeface="Söhne"/>
              </a:rPr>
              <a:t>Green Technology vs Conventional Technology: This categorization distinguishes between technology that is designed to reduce environmental impact or promote sustainability (such as solar energy or electric vehicles) and technology that uses conventional methods or materials (such as fossil fuels or traditional manufacturing processes).</a:t>
            </a:r>
          </a:p>
          <a:p>
            <a:pPr marL="171450" indent="-171450">
              <a:buFont typeface="Arial" panose="020B0604020202020204" pitchFamily="34" charset="0"/>
              <a:buChar char="•"/>
            </a:pPr>
            <a:endParaRPr lang="en-GB" b="0" i="0" u="none" strike="noStrike" noProof="0" dirty="0">
              <a:solidFill>
                <a:srgbClr val="374151"/>
              </a:solidFill>
              <a:effectLst/>
              <a:latin typeface="Söhne"/>
            </a:endParaRPr>
          </a:p>
          <a:p>
            <a:pPr marL="171450" indent="-171450">
              <a:buFont typeface="Arial" panose="020B0604020202020204" pitchFamily="34" charset="0"/>
              <a:buChar char="•"/>
            </a:pPr>
            <a:r>
              <a:rPr lang="en-GB" b="0" i="0" u="none" strike="noStrike" noProof="0" dirty="0">
                <a:solidFill>
                  <a:srgbClr val="374151"/>
                </a:solidFill>
                <a:effectLst/>
                <a:latin typeface="Söhne"/>
              </a:rPr>
              <a:t>Core Technology vs Support Technology: This categorization distinguishes between technology that is directly related to an organization's core business or mission (such as research and development tools for a pharmaceutical company) and technology that is used to support the organization's operations (such as payroll or accounting software).</a:t>
            </a:r>
          </a:p>
          <a:p>
            <a:pPr marL="171450" indent="-171450">
              <a:buFont typeface="Arial" panose="020B0604020202020204" pitchFamily="34" charset="0"/>
              <a:buChar char="•"/>
            </a:pPr>
            <a:endParaRPr lang="en-GB" b="0" i="0" u="none" strike="noStrike" noProof="0" dirty="0">
              <a:solidFill>
                <a:srgbClr val="374151"/>
              </a:solidFill>
              <a:effectLst/>
              <a:latin typeface="Söhne"/>
            </a:endParaRPr>
          </a:p>
          <a:p>
            <a:pPr marL="171450" indent="-171450">
              <a:buFont typeface="Arial" panose="020B0604020202020204" pitchFamily="34" charset="0"/>
              <a:buChar char="•"/>
            </a:pPr>
            <a:r>
              <a:rPr lang="en-GB" b="0" i="0" u="none" strike="noStrike" noProof="0" dirty="0">
                <a:solidFill>
                  <a:srgbClr val="374151"/>
                </a:solidFill>
                <a:effectLst/>
                <a:latin typeface="Söhne"/>
              </a:rPr>
              <a:t>Disruptive Technology vs Sustaining Technology: This categorization distinguishes between technology that fundamentally changes the way an industry or market operates (such as the rise of online streaming services disrupting traditional broadcast television) and technology that enhances or improves existing products or services (such as the incremental improvements in smartphone technology over time).</a:t>
            </a:r>
          </a:p>
          <a:p>
            <a:pPr marL="0" indent="0">
              <a:buFont typeface="Arial" panose="020B0604020202020204" pitchFamily="34" charset="0"/>
              <a:buNone/>
            </a:pPr>
            <a:endParaRPr lang="en-GB" b="0" i="0" u="none" strike="noStrike" noProof="0" dirty="0">
              <a:solidFill>
                <a:srgbClr val="374151"/>
              </a:solidFill>
              <a:effectLst/>
              <a:latin typeface="Söhne"/>
            </a:endParaRPr>
          </a:p>
          <a:p>
            <a:pPr marL="0" indent="0">
              <a:buFont typeface="Arial" panose="020B0604020202020204" pitchFamily="34" charset="0"/>
              <a:buNone/>
            </a:pPr>
            <a:r>
              <a:rPr lang="en-GB" b="0" i="0" u="none" strike="noStrike" noProof="0" dirty="0">
                <a:solidFill>
                  <a:srgbClr val="374151"/>
                </a:solidFill>
                <a:effectLst/>
                <a:latin typeface="Söhne"/>
              </a:rPr>
              <a:t>These categorizations are not exhaustive, but they provide additional ways to think about the diverse types of technology that exist in the world.</a:t>
            </a:r>
          </a:p>
          <a:p>
            <a:pPr marL="0" indent="0">
              <a:buFont typeface="Arial" panose="020B0604020202020204" pitchFamily="34" charset="0"/>
              <a:buNone/>
            </a:pPr>
            <a:endParaRPr lang="en-GB" b="0" i="0" u="none" strike="noStrike" noProof="0" dirty="0">
              <a:solidFill>
                <a:srgbClr val="374151"/>
              </a:solidFill>
              <a:effectLst/>
              <a:latin typeface="Söhne"/>
            </a:endParaRPr>
          </a:p>
          <a:p>
            <a:pPr marL="0" indent="0">
              <a:buFont typeface="Arial" panose="020B0604020202020204" pitchFamily="34" charset="0"/>
              <a:buNone/>
            </a:pPr>
            <a:endParaRPr lang="en-GB" b="0" i="0" u="none" strike="noStrike" noProof="0" dirty="0">
              <a:solidFill>
                <a:srgbClr val="374151"/>
              </a:solidFill>
              <a:effectLst/>
              <a:latin typeface="Söhne"/>
            </a:endParaRPr>
          </a:p>
          <a:p>
            <a:endParaRPr lang="en-GB" noProof="0" dirty="0"/>
          </a:p>
        </p:txBody>
      </p:sp>
      <p:sp>
        <p:nvSpPr>
          <p:cNvPr id="4" name="Slide Number Placeholder 3"/>
          <p:cNvSpPr>
            <a:spLocks noGrp="1"/>
          </p:cNvSpPr>
          <p:nvPr>
            <p:ph type="sldNum" sz="quarter" idx="5"/>
          </p:nvPr>
        </p:nvSpPr>
        <p:spPr/>
        <p:txBody>
          <a:bodyPr/>
          <a:lstStyle/>
          <a:p>
            <a:fld id="{CB540E06-0625-8A46-9812-778CB6014CAC}" type="slidenum">
              <a:rPr lang="en-GB" smtClean="0"/>
              <a:t>17</a:t>
            </a:fld>
            <a:endParaRPr lang="en-GB"/>
          </a:p>
        </p:txBody>
      </p:sp>
    </p:spTree>
    <p:extLst>
      <p:ext uri="{BB962C8B-B14F-4D97-AF65-F5344CB8AC3E}">
        <p14:creationId xmlns:p14="http://schemas.microsoft.com/office/powerpoint/2010/main" val="3715250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Overall, technology is a key consideration in modern management theory and the systems approach. Managers need to be aware of the latest technological developments and be able to assess their potential impact on the organization. They also need to understand how technology interacts with other parts of the organization and be able to adapt to new technologies in order to remain competitive and effective.</a:t>
            </a:r>
          </a:p>
          <a:p>
            <a:endParaRPr lang="en-GB" dirty="0"/>
          </a:p>
          <a:p>
            <a:pPr algn="l"/>
            <a:r>
              <a:rPr lang="en-GB" b="0" i="0" u="none" strike="noStrike" dirty="0">
                <a:solidFill>
                  <a:srgbClr val="374151"/>
                </a:solidFill>
                <a:effectLst/>
                <a:latin typeface="Söhne"/>
              </a:rPr>
              <a:t>Technology is a key aspect of modern management for several reasons:</a:t>
            </a:r>
          </a:p>
          <a:p>
            <a:pPr marL="228600" indent="-228600" algn="l">
              <a:buFont typeface="+mj-lt"/>
              <a:buAutoNum type="arabicPeriod"/>
            </a:pPr>
            <a:r>
              <a:rPr lang="en-GB" b="0" i="0" u="none" strike="noStrike" dirty="0">
                <a:solidFill>
                  <a:srgbClr val="374151"/>
                </a:solidFill>
                <a:effectLst/>
                <a:latin typeface="Söhne"/>
              </a:rPr>
              <a:t>Improved Efficiency: Technology can automate and streamline many business processes, making them more efficient and reducing the need for manual </a:t>
            </a:r>
            <a:r>
              <a:rPr lang="en-GB" b="0" i="0" u="none" strike="noStrike" dirty="0" err="1">
                <a:solidFill>
                  <a:srgbClr val="374151"/>
                </a:solidFill>
                <a:effectLst/>
                <a:latin typeface="Söhne"/>
              </a:rPr>
              <a:t>labor</a:t>
            </a:r>
            <a:r>
              <a:rPr lang="en-GB" b="0" i="0" u="none" strike="noStrike" dirty="0">
                <a:solidFill>
                  <a:srgbClr val="374151"/>
                </a:solidFill>
                <a:effectLst/>
                <a:latin typeface="Söhne"/>
              </a:rPr>
              <a:t>.</a:t>
            </a:r>
          </a:p>
          <a:p>
            <a:pPr marL="228600" indent="-228600" algn="l">
              <a:buFont typeface="+mj-lt"/>
              <a:buAutoNum type="arabicPeriod"/>
            </a:pPr>
            <a:r>
              <a:rPr lang="en-GB" b="0" i="0" u="none" strike="noStrike" dirty="0">
                <a:solidFill>
                  <a:srgbClr val="374151"/>
                </a:solidFill>
                <a:effectLst/>
                <a:latin typeface="Söhne"/>
              </a:rPr>
              <a:t>Improved Decision-Making: Technology provides access to vast amounts of data and information, which can help managers make more informed decisions.</a:t>
            </a:r>
          </a:p>
          <a:p>
            <a:pPr marL="228600" indent="-228600" algn="l">
              <a:buFont typeface="+mj-lt"/>
              <a:buAutoNum type="arabicPeriod"/>
            </a:pPr>
            <a:r>
              <a:rPr lang="en-GB" b="0" i="0" u="none" strike="noStrike" dirty="0">
                <a:solidFill>
                  <a:srgbClr val="374151"/>
                </a:solidFill>
                <a:effectLst/>
                <a:latin typeface="Söhne"/>
              </a:rPr>
              <a:t>Improved Communication: Technology has revolutionized communication, enabling managers to communicate with employees, customers, and partners more effectively and efficiently.</a:t>
            </a:r>
          </a:p>
          <a:p>
            <a:pPr marL="228600" indent="-228600" algn="l">
              <a:buFont typeface="+mj-lt"/>
              <a:buAutoNum type="arabicPeriod"/>
            </a:pPr>
            <a:r>
              <a:rPr lang="en-GB" b="0" i="0" u="none" strike="noStrike" dirty="0">
                <a:solidFill>
                  <a:srgbClr val="374151"/>
                </a:solidFill>
                <a:effectLst/>
                <a:latin typeface="Söhne"/>
              </a:rPr>
              <a:t>Improved Innovation: Technology can enable companies to develop new products and services, create new business models, and enter new markets.</a:t>
            </a:r>
          </a:p>
          <a:p>
            <a:pPr marL="228600" indent="-228600" algn="l">
              <a:buFont typeface="+mj-lt"/>
              <a:buAutoNum type="arabicPeriod"/>
            </a:pPr>
            <a:r>
              <a:rPr lang="en-GB" b="0" i="0" u="none" strike="noStrike" dirty="0">
                <a:solidFill>
                  <a:srgbClr val="374151"/>
                </a:solidFill>
                <a:effectLst/>
                <a:latin typeface="Söhne"/>
              </a:rPr>
              <a:t>Improved Customer Experience: Technology can enable companies to deliver better customer experiences, with features like online ordering, personalized recommendations, and 24/7 customer support.</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Overall, technology is critical to modern management because it can help organizations stay competitive and responsive to the rapidly changing business environment.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18</a:t>
            </a:fld>
            <a:endParaRPr lang="en-GB"/>
          </a:p>
        </p:txBody>
      </p:sp>
    </p:spTree>
    <p:extLst>
      <p:ext uri="{BB962C8B-B14F-4D97-AF65-F5344CB8AC3E}">
        <p14:creationId xmlns:p14="http://schemas.microsoft.com/office/powerpoint/2010/main" val="3124805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19</a:t>
            </a:fld>
            <a:endParaRPr lang="en-GB"/>
          </a:p>
        </p:txBody>
      </p:sp>
    </p:spTree>
    <p:extLst>
      <p:ext uri="{BB962C8B-B14F-4D97-AF65-F5344CB8AC3E}">
        <p14:creationId xmlns:p14="http://schemas.microsoft.com/office/powerpoint/2010/main" val="789193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noProof="0" dirty="0">
                <a:effectLst/>
                <a:latin typeface="Söhne"/>
              </a:rPr>
              <a:t>The external environment of an organization is made up of all the factors and conditions outside of the organization that can affect its operations and performance. It includes a wide range of factors, such as economic, political, legal, social, cultural, technological, and ecological factors.</a:t>
            </a:r>
          </a:p>
          <a:p>
            <a:pPr algn="l"/>
            <a:r>
              <a:rPr lang="en-GB" b="0" i="0" u="none" strike="noStrike" noProof="0" dirty="0">
                <a:effectLst/>
                <a:latin typeface="Söhne"/>
              </a:rPr>
              <a:t>The external environment is an important consideration for organizations, as it can have a significant impact on their ability to achieve their goals and objectives. For example, economic conditions can impact consumer demand for goods and services, while political changes can affect the regulatory environment in which organizations operate.</a:t>
            </a:r>
          </a:p>
          <a:p>
            <a:pPr algn="l"/>
            <a:r>
              <a:rPr lang="en-GB" b="0" i="0" u="none" strike="noStrike" noProof="0" dirty="0">
                <a:effectLst/>
                <a:latin typeface="Söhne"/>
              </a:rPr>
              <a:t>The external environment can be further divided into two categories: general and specific. The general environment includes broad factors that affect all organizations, such as demographic trends and cultural values. The specific environment includes factors that are unique to a particular industry or market, such as competition, suppliers, and customers.</a:t>
            </a:r>
          </a:p>
          <a:p>
            <a:pPr algn="l"/>
            <a:r>
              <a:rPr lang="en-GB" b="0" i="0" u="none" strike="noStrike" noProof="0" dirty="0">
                <a:effectLst/>
                <a:latin typeface="Söhne"/>
              </a:rPr>
              <a:t>The specific environment is often of particular importance to organizations, as it directly affects their ability to compete and succeed in a particular market or industry. Understanding the specific environment is key to developing effective strategies for marketing, operations, and other key business functions.</a:t>
            </a:r>
          </a:p>
          <a:p>
            <a:pPr algn="l"/>
            <a:r>
              <a:rPr lang="en-GB" b="0" i="0" u="none" strike="noStrike" noProof="0" dirty="0">
                <a:effectLst/>
                <a:latin typeface="Söhne"/>
              </a:rPr>
              <a:t>Overall, the external environment is a critical consideration for organizations, as it can have a significant impact on their operations and performance. By monitoring and responding to changes in the external environment, organizations can adapt to new conditions and remain competitive in a dynamic business environment.</a:t>
            </a:r>
            <a:endParaRPr lang="en-GB" noProof="0" dirty="0"/>
          </a:p>
          <a:p>
            <a:endParaRPr lang="en-GB" noProof="0" dirty="0"/>
          </a:p>
          <a:p>
            <a:r>
              <a:rPr lang="en-GB" noProof="0" dirty="0"/>
              <a:t>An organization operates within an external environment that consists of various factors and forces that can influence its performance and outcomes. Understanding these factors is crucial for organizations, as they can have a significant impact on their success or failure. Here are some important factors that make up an organization's external environment:</a:t>
            </a:r>
          </a:p>
          <a:p>
            <a:endParaRPr lang="en-GB" noProof="0" dirty="0"/>
          </a:p>
          <a:p>
            <a:pPr marL="228600" indent="-228600">
              <a:buFont typeface="+mj-lt"/>
              <a:buAutoNum type="arabicPeriod"/>
            </a:pPr>
            <a:r>
              <a:rPr lang="en-GB" noProof="0" dirty="0"/>
              <a:t>Economic factors: Economic conditions, such as inflation, interest rates, and exchange rates, can significantly impact an organization's operations, revenues, and profitability.</a:t>
            </a:r>
          </a:p>
          <a:p>
            <a:pPr marL="228600" indent="-228600">
              <a:buFont typeface="+mj-lt"/>
              <a:buAutoNum type="arabicPeriod"/>
            </a:pPr>
            <a:r>
              <a:rPr lang="en-GB" noProof="0" dirty="0"/>
              <a:t>Technological factors: Advancements in technology can create new opportunities for organizations to improve their processes and products, but they can also present challenges in terms of competition and changing consumer preferences.</a:t>
            </a:r>
          </a:p>
          <a:p>
            <a:pPr marL="228600" indent="-228600">
              <a:buFont typeface="+mj-lt"/>
              <a:buAutoNum type="arabicPeriod"/>
            </a:pPr>
            <a:r>
              <a:rPr lang="en-GB" noProof="0" dirty="0"/>
              <a:t>Political and legal factors: Government policies, laws, and regulations can significantly impact an organization's operations and strategies, as well as its reputation and public perception.</a:t>
            </a:r>
          </a:p>
          <a:p>
            <a:pPr marL="228600" indent="-228600">
              <a:buFont typeface="+mj-lt"/>
              <a:buAutoNum type="arabicPeriod"/>
            </a:pPr>
            <a:r>
              <a:rPr lang="en-GB" noProof="0" dirty="0"/>
              <a:t>Social and cultural factors: Social trends and cultural norms can impact an organization's products, services, and marketing strategies, as well as its reputation and relationships with stakeholders.</a:t>
            </a:r>
          </a:p>
          <a:p>
            <a:pPr marL="228600" indent="-228600">
              <a:buFont typeface="+mj-lt"/>
              <a:buAutoNum type="arabicPeriod"/>
            </a:pPr>
            <a:r>
              <a:rPr lang="en-GB" noProof="0" dirty="0"/>
              <a:t>Demographic factors: Changes in the demographics of a population, such as age, gender, and income level, can impact an organization's target market, workforce, and operations.</a:t>
            </a:r>
          </a:p>
          <a:p>
            <a:pPr marL="228600" indent="-228600">
              <a:buFont typeface="+mj-lt"/>
              <a:buAutoNum type="arabicPeriod"/>
            </a:pPr>
            <a:r>
              <a:rPr lang="en-GB" noProof="0" dirty="0"/>
              <a:t>Environmental factors: Organizations are increasingly under pressure to operate in an environmentally responsible and sustainable manner, which can impact their operations and reputation.</a:t>
            </a:r>
          </a:p>
          <a:p>
            <a:pPr marL="228600" indent="-228600">
              <a:buFont typeface="+mj-lt"/>
              <a:buAutoNum type="arabicPeriod"/>
            </a:pPr>
            <a:r>
              <a:rPr lang="en-GB" noProof="0" dirty="0"/>
              <a:t>Competitive factors: Competition from other organizations can impact an organization's market share, profitability, and overall performance, as well as its strategies and decision-making.</a:t>
            </a:r>
          </a:p>
          <a:p>
            <a:endParaRPr lang="en-GB" noProof="0" dirty="0"/>
          </a:p>
          <a:p>
            <a:r>
              <a:rPr lang="en-GB" noProof="0" dirty="0"/>
              <a:t>It is important for organizations to constantly monitor and adapt to changes in their external environment in order to remain competitive and successful. By understanding the factors that make up their external environment, organizations can make informed decisions about their strategies, operations, and relationships with stakeholders. This knowledge can also help organizations identify potential threats and opportunities, and develop effective responses to changes in their environment.</a:t>
            </a:r>
          </a:p>
          <a:p>
            <a:endParaRPr lang="en-GB" noProof="0" dirty="0"/>
          </a:p>
          <a:p>
            <a:endParaRPr lang="en-GB" noProof="0" dirty="0"/>
          </a:p>
          <a:p>
            <a:endParaRPr lang="en-GB" noProof="0" dirty="0"/>
          </a:p>
          <a:p>
            <a:endParaRPr lang="en-GB" noProof="0" dirty="0"/>
          </a:p>
        </p:txBody>
      </p:sp>
      <p:sp>
        <p:nvSpPr>
          <p:cNvPr id="4" name="Slide Number Placeholder 3"/>
          <p:cNvSpPr>
            <a:spLocks noGrp="1"/>
          </p:cNvSpPr>
          <p:nvPr>
            <p:ph type="sldNum" sz="quarter" idx="5"/>
          </p:nvPr>
        </p:nvSpPr>
        <p:spPr/>
        <p:txBody>
          <a:bodyPr/>
          <a:lstStyle/>
          <a:p>
            <a:fld id="{646C9223-55A1-2A4A-9BDA-44299F248D5D}" type="slidenum">
              <a:rPr lang="lt-LT" smtClean="0"/>
              <a:t>20</a:t>
            </a:fld>
            <a:endParaRPr lang="lt-LT"/>
          </a:p>
        </p:txBody>
      </p:sp>
    </p:spTree>
    <p:extLst>
      <p:ext uri="{BB962C8B-B14F-4D97-AF65-F5344CB8AC3E}">
        <p14:creationId xmlns:p14="http://schemas.microsoft.com/office/powerpoint/2010/main" val="143023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The application of system theory to management theory began in the mid-20th century. In the 1940s and 1950s, researchers in various fields, including engineering, biology, and psychology, were exploring the idea of systems as a way of understanding complex phenomena.</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In the 1960s, a group of management theorists, led by Kenneth Boulding, adopted the concept of the "general systems theory" as a way of integrating systems thinking into management theory. This theory viewed organizations as open systems that interact with their environment, taking in inputs and producing outputs.</a:t>
            </a:r>
          </a:p>
          <a:p>
            <a:pPr algn="l"/>
            <a:endParaRPr lang="en-GB"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374151"/>
                </a:solidFill>
                <a:effectLst/>
                <a:latin typeface="Söhne"/>
              </a:rPr>
              <a:t>During this time, several management theorists, including Peter Drucker and Chester Barnard, began to apply system theory to the study of organizations. They recognized that organizations were complex, interdependent systems that could be </a:t>
            </a:r>
            <a:r>
              <a:rPr lang="en-GB" b="0" i="0" u="none" strike="noStrike" dirty="0" err="1">
                <a:solidFill>
                  <a:srgbClr val="374151"/>
                </a:solidFill>
                <a:effectLst/>
                <a:latin typeface="Söhne"/>
              </a:rPr>
              <a:t>analyzed</a:t>
            </a:r>
            <a:r>
              <a:rPr lang="en-GB" b="0" i="0" u="none" strike="noStrike" dirty="0">
                <a:solidFill>
                  <a:srgbClr val="374151"/>
                </a:solidFill>
                <a:effectLst/>
                <a:latin typeface="Söhne"/>
              </a:rPr>
              <a:t> and understood using systems thinking.</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Other management theorists, such as W. Edwards Deming and Peter Senge, further developed and popularized the idea of systems thinking in management. They emphasized the importance of understanding the entire system, including the interactions between various parts of the organization, in order to improve organizational performance.</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Today, the systemic approach to management is widely used and recognized as an important perspective for understanding and managing organizations. It has become an integral part of management education and practice, and is used by managers and researchers to </a:t>
            </a:r>
            <a:r>
              <a:rPr lang="en-GB" b="0" i="0" u="none" strike="noStrike" dirty="0" err="1">
                <a:solidFill>
                  <a:srgbClr val="374151"/>
                </a:solidFill>
                <a:effectLst/>
                <a:latin typeface="Söhne"/>
              </a:rPr>
              <a:t>analyze</a:t>
            </a:r>
            <a:r>
              <a:rPr lang="en-GB" b="0" i="0" u="none" strike="noStrike" dirty="0">
                <a:solidFill>
                  <a:srgbClr val="374151"/>
                </a:solidFill>
                <a:effectLst/>
                <a:latin typeface="Söhne"/>
              </a:rPr>
              <a:t> and improve organizational performance.</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The systemic approach in management is important because it views organizations as complex, interrelated systems. This approach emphasizes the interdependence of various parts of the organization and the need to consider the organization as a whole. It recognizes that changes in one part of the organization can have ripple effects throughout the system, and that the system as a whole is greater than the sum of its parts.</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The systemic approach involves </a:t>
            </a:r>
            <a:r>
              <a:rPr lang="en-GB" b="0" i="0" u="none" strike="noStrike" dirty="0" err="1">
                <a:solidFill>
                  <a:srgbClr val="374151"/>
                </a:solidFill>
                <a:effectLst/>
                <a:latin typeface="Söhne"/>
              </a:rPr>
              <a:t>analyzing</a:t>
            </a:r>
            <a:r>
              <a:rPr lang="en-GB" b="0" i="0" u="none" strike="noStrike" dirty="0">
                <a:solidFill>
                  <a:srgbClr val="374151"/>
                </a:solidFill>
                <a:effectLst/>
                <a:latin typeface="Söhne"/>
              </a:rPr>
              <a:t> the organization's environment, stakeholders, processes, and structures to understand how they interact and influence each other. This enables managers to identify potential sources of dysfunction or inefficiency and develop strategies to improve the overall performance of the organization.</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By using a systemic approach, managers can better understand the root causes of problems and develop solutions that address the underlying issues, rather than just treating the symptoms. This can lead to more sustainable and effective improvements in organizational performance over the long term.</a:t>
            </a:r>
          </a:p>
        </p:txBody>
      </p:sp>
      <p:sp>
        <p:nvSpPr>
          <p:cNvPr id="4" name="Slide Number Placeholder 3"/>
          <p:cNvSpPr>
            <a:spLocks noGrp="1"/>
          </p:cNvSpPr>
          <p:nvPr>
            <p:ph type="sldNum" sz="quarter" idx="5"/>
          </p:nvPr>
        </p:nvSpPr>
        <p:spPr/>
        <p:txBody>
          <a:bodyPr/>
          <a:lstStyle/>
          <a:p>
            <a:fld id="{CB540E06-0625-8A46-9812-778CB6014CAC}" type="slidenum">
              <a:rPr lang="en-GB" smtClean="0"/>
              <a:t>3</a:t>
            </a:fld>
            <a:endParaRPr lang="en-GB"/>
          </a:p>
        </p:txBody>
      </p:sp>
    </p:spTree>
    <p:extLst>
      <p:ext uri="{BB962C8B-B14F-4D97-AF65-F5344CB8AC3E}">
        <p14:creationId xmlns:p14="http://schemas.microsoft.com/office/powerpoint/2010/main" val="531117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noProof="0" dirty="0"/>
              <a:t>An organization's internal environment refers to the factors within the organization that affect its operations and performance. These factors can include the organization's structure, culture, leadership, resources, and processes.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noProof="0" dirty="0"/>
              <a:t>The structure of the organization is an important factor in its internal environment. This refers to the way the organization is designed, including its hierarchy, roles, and responsibilities. A well-designed structure can facilitate communication and collaboration within the organization and help employees to understand their roles and responsibilities.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noProof="0" dirty="0"/>
              <a:t>The culture of the organization is another important factor in its internal environment. This refers to the shared values, beliefs, and norms that shape the </a:t>
            </a:r>
            <a:r>
              <a:rPr lang="en-GB" sz="1400" noProof="0" dirty="0" err="1"/>
              <a:t>behavior</a:t>
            </a:r>
            <a:r>
              <a:rPr lang="en-GB" sz="1400" noProof="0" dirty="0"/>
              <a:t> of employees and influence the overall performance of the organization. A positive culture can encourage innovation, collaboration, and a commitment to excellence.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noProof="0" dirty="0"/>
              <a:t>The leadership of the organization also plays a key role in its internal environment. The leaders of an organization set the tone for its culture, establish its goals and priorities, and make decisions that can have a significant impact on its performance.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noProof="0" dirty="0"/>
              <a:t>The resources available to the organization, including its financial, human, and physical resources, are another important factor in its internal environment. Adequate resources are essential for an organization to function effectively and achieve its goals.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noProof="0" dirty="0"/>
              <a:t>Finally, the processes and procedures that govern the operations of the organization are an important factor in its internal environment. These processes can include everything from hiring and training employees to managing finances and marketing products or services.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400"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400" noProof="0" dirty="0"/>
              <a:t>Overall, the internal environment of an organization is critical to its success. By focusing on developing a positive culture, effective leadership, and efficient processes, organizations can improve their performance and achieve their goals.</a:t>
            </a:r>
          </a:p>
        </p:txBody>
      </p:sp>
      <p:sp>
        <p:nvSpPr>
          <p:cNvPr id="4" name="Slide Number Placeholder 3"/>
          <p:cNvSpPr>
            <a:spLocks noGrp="1"/>
          </p:cNvSpPr>
          <p:nvPr>
            <p:ph type="sldNum" sz="quarter" idx="5"/>
          </p:nvPr>
        </p:nvSpPr>
        <p:spPr/>
        <p:txBody>
          <a:bodyPr/>
          <a:lstStyle/>
          <a:p>
            <a:fld id="{646C9223-55A1-2A4A-9BDA-44299F248D5D}" type="slidenum">
              <a:rPr lang="lt-LT" smtClean="0"/>
              <a:t>21</a:t>
            </a:fld>
            <a:endParaRPr lang="lt-LT"/>
          </a:p>
        </p:txBody>
      </p:sp>
    </p:spTree>
    <p:extLst>
      <p:ext uri="{BB962C8B-B14F-4D97-AF65-F5344CB8AC3E}">
        <p14:creationId xmlns:p14="http://schemas.microsoft.com/office/powerpoint/2010/main" val="1239259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 marketing point of view, the micro and macro environment of an organization are important factors to consider when developing marketing strategies. The micro environment refers to the factors within the organization's immediate environment that can affect its operations, while the macro environment refers to the broader societal and economic forces that can impact the organization.</a:t>
            </a:r>
          </a:p>
          <a:p>
            <a:endParaRPr lang="en-GB" dirty="0"/>
          </a:p>
          <a:p>
            <a:r>
              <a:rPr lang="en-GB" dirty="0"/>
              <a:t>The micro environment includes factors such as the organization's employees, suppliers, customers, competitors, and other stakeholders who have a direct impact on the organization's operations. Understanding the needs and preferences of these stakeholders is critical to developing effective marketing strategies. For example, a marketing strategy that focuses on customer retention may be more effective than one that focuses solely on acquiring new customers.</a:t>
            </a:r>
          </a:p>
          <a:p>
            <a:endParaRPr lang="en-GB" dirty="0"/>
          </a:p>
          <a:p>
            <a:r>
              <a:rPr lang="en-GB" dirty="0"/>
              <a:t>On the other hand, the macro environment includes factors such as economic conditions, demographic changes, technological advancements, political and legal factors, and cultural and social values that can impact the organization in more indirect ways. These factors can affect the organization's ability to meet the needs of its customers and compete in the market.</a:t>
            </a:r>
          </a:p>
          <a:p>
            <a:endParaRPr lang="en-GB" dirty="0"/>
          </a:p>
          <a:p>
            <a:r>
              <a:rPr lang="en-GB" dirty="0"/>
              <a:t>For example, changes in consumer preferences and attitudes towards sustainability can create opportunities for companies that offer eco-friendly products or services. Similarly, economic downturns can have a significant impact on consumer spending, which can affect the organization's sales and revenue.</a:t>
            </a:r>
          </a:p>
          <a:p>
            <a:endParaRPr lang="en-GB" dirty="0"/>
          </a:p>
          <a:p>
            <a:r>
              <a:rPr lang="en-GB" dirty="0"/>
              <a:t>In order to succeed in a competitive market, organizations need to </a:t>
            </a:r>
            <a:r>
              <a:rPr lang="en-GB" dirty="0" err="1"/>
              <a:t>analyze</a:t>
            </a:r>
            <a:r>
              <a:rPr lang="en-GB" dirty="0"/>
              <a:t> both their micro and macro environments in order to identify opportunities and threats, and develop marketing strategies that take these factors into account. By understanding the needs and preferences of their customers, as well as the broader societal and economic forces that can impact their operations, organizations can develop marketing strategies that are more effective, efficient, and responsive to the needs of the market.</a:t>
            </a:r>
          </a:p>
        </p:txBody>
      </p:sp>
      <p:sp>
        <p:nvSpPr>
          <p:cNvPr id="4" name="Slide Number Placeholder 3"/>
          <p:cNvSpPr>
            <a:spLocks noGrp="1"/>
          </p:cNvSpPr>
          <p:nvPr>
            <p:ph type="sldNum" sz="quarter" idx="5"/>
          </p:nvPr>
        </p:nvSpPr>
        <p:spPr/>
        <p:txBody>
          <a:bodyPr/>
          <a:lstStyle/>
          <a:p>
            <a:fld id="{CB540E06-0625-8A46-9812-778CB6014CAC}" type="slidenum">
              <a:rPr lang="en-GB" smtClean="0"/>
              <a:t>22</a:t>
            </a:fld>
            <a:endParaRPr lang="en-GB"/>
          </a:p>
        </p:txBody>
      </p:sp>
    </p:spTree>
    <p:extLst>
      <p:ext uri="{BB962C8B-B14F-4D97-AF65-F5344CB8AC3E}">
        <p14:creationId xmlns:p14="http://schemas.microsoft.com/office/powerpoint/2010/main" val="2987088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In the context of organizational management, the environment can be defined as the internal and external factors that influence an organization's operations and performance. The environment is characterized by a number of factors, including:</a:t>
            </a:r>
          </a:p>
          <a:p>
            <a:pPr algn="l"/>
            <a:endParaRPr lang="en-GB" b="0" i="0" u="none" strike="noStrike" dirty="0">
              <a:solidFill>
                <a:srgbClr val="374151"/>
              </a:solidFill>
              <a:effectLst/>
              <a:latin typeface="Söhne"/>
            </a:endParaRPr>
          </a:p>
          <a:p>
            <a:pPr marL="228600" indent="-228600" algn="l">
              <a:buFont typeface="+mj-lt"/>
              <a:buAutoNum type="arabicPeriod"/>
            </a:pPr>
            <a:r>
              <a:rPr lang="en-GB" b="0" i="0" u="none" strike="noStrike" dirty="0">
                <a:solidFill>
                  <a:srgbClr val="374151"/>
                </a:solidFill>
                <a:effectLst/>
                <a:latin typeface="Söhne"/>
              </a:rPr>
              <a:t>Complexity: The environment is complex and constantly changing, making it difficult for organizations to predict and respond to changes.</a:t>
            </a:r>
          </a:p>
          <a:p>
            <a:pPr marL="228600" indent="-228600" algn="l">
              <a:buFont typeface="+mj-lt"/>
              <a:buAutoNum type="arabicPeriod"/>
            </a:pPr>
            <a:r>
              <a:rPr lang="en-GB" b="0" i="0" u="none" strike="noStrike" dirty="0">
                <a:solidFill>
                  <a:srgbClr val="374151"/>
                </a:solidFill>
                <a:effectLst/>
                <a:latin typeface="Söhne"/>
              </a:rPr>
              <a:t>Dynamism: The environment is dynamic and in a state of constant flux. It is subject to sudden and unexpected changes that can have a significant impact on an organization's operations.</a:t>
            </a:r>
          </a:p>
          <a:p>
            <a:pPr marL="228600" indent="-228600" algn="l">
              <a:buFont typeface="+mj-lt"/>
              <a:buAutoNum type="arabicPeriod"/>
            </a:pPr>
            <a:r>
              <a:rPr lang="en-GB" b="0" i="0" u="none" strike="noStrike" dirty="0">
                <a:solidFill>
                  <a:srgbClr val="374151"/>
                </a:solidFill>
                <a:effectLst/>
                <a:latin typeface="Söhne"/>
              </a:rPr>
              <a:t>Uncertainty: The environment is uncertain, and there is always a degree of risk associated with the decisions that organizations make.</a:t>
            </a:r>
          </a:p>
          <a:p>
            <a:pPr marL="228600" indent="-228600" algn="l">
              <a:buFont typeface="+mj-lt"/>
              <a:buAutoNum type="arabicPeriod"/>
            </a:pPr>
            <a:r>
              <a:rPr lang="en-GB" b="0" i="0" u="none" strike="noStrike" dirty="0">
                <a:solidFill>
                  <a:srgbClr val="374151"/>
                </a:solidFill>
                <a:effectLst/>
                <a:latin typeface="Söhne"/>
              </a:rPr>
              <a:t>Interdependence: The environment is interdependent, with different factors and variables influencing one another in complex ways.</a:t>
            </a:r>
          </a:p>
          <a:p>
            <a:pPr marL="228600" indent="-228600" algn="l">
              <a:buFont typeface="+mj-lt"/>
              <a:buAutoNum type="arabicPeriod"/>
            </a:pPr>
            <a:r>
              <a:rPr lang="en-GB" b="0" i="0" u="none" strike="noStrike" dirty="0">
                <a:solidFill>
                  <a:srgbClr val="374151"/>
                </a:solidFill>
                <a:effectLst/>
                <a:latin typeface="Söhne"/>
              </a:rPr>
              <a:t>Diversity: The environment is diverse, with a wide range of factors and variables that can influence an organization's operations and performance.</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Understanding the characteristics of the environment is important for organizations, as it can help them to anticipate and respond to changes, identify risks and opportunities, and develop strategies for success in a constantly changing and uncertain environment.</a:t>
            </a:r>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23</a:t>
            </a:fld>
            <a:endParaRPr lang="en-GB"/>
          </a:p>
        </p:txBody>
      </p:sp>
    </p:spTree>
    <p:extLst>
      <p:ext uri="{BB962C8B-B14F-4D97-AF65-F5344CB8AC3E}">
        <p14:creationId xmlns:p14="http://schemas.microsoft.com/office/powerpoint/2010/main" val="203827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Performing an analysis of external and internal environments is a critical step in developing a successful strategy for an organization. Understanding the factors that affect an organization's ability to achieve its goals and objectives is vital for its survival and growth.</a:t>
            </a:r>
          </a:p>
          <a:p>
            <a:endParaRPr lang="en-GB" dirty="0"/>
          </a:p>
          <a:p>
            <a:r>
              <a:rPr lang="en-GB" dirty="0"/>
              <a:t>An analysis of the external environment is important because it helps an organization identify opportunities and threats that exist outside the organization. These can include factors such as changes in technology, shifts in consumer </a:t>
            </a:r>
            <a:r>
              <a:rPr lang="en-GB" dirty="0" err="1"/>
              <a:t>behavior</a:t>
            </a:r>
            <a:r>
              <a:rPr lang="en-GB" dirty="0"/>
              <a:t>, and economic and regulatory changes. By monitoring these external factors, an organization can anticipate potential challenges and make strategic decisions to mitigate risks and take advantage of opportunities.</a:t>
            </a:r>
          </a:p>
          <a:p>
            <a:endParaRPr lang="en-GB" dirty="0"/>
          </a:p>
          <a:p>
            <a:r>
              <a:rPr lang="en-GB" dirty="0"/>
              <a:t>An analysis of the internal environment is equally important. This includes assessing an organization's resources, capabilities, and structure to identify strengths and weaknesses. By examining internal factors such as organizational culture, leadership style, and employee skills and knowledge, an organization can identify areas for improvement and make strategic decisions to address them.</a:t>
            </a:r>
          </a:p>
          <a:p>
            <a:endParaRPr lang="en-GB" dirty="0"/>
          </a:p>
          <a:p>
            <a:r>
              <a:rPr lang="en-GB" dirty="0"/>
              <a:t>By combining an analysis of both the external and internal environments, an organization can develop a comprehensive understanding of its overall situation, and make informed decisions to achieve its objectives. This analysis can inform strategic planning, resource allocation, and investment decisions, allowing the organization to adapt to changing circumstances and remain competitive in its industry.</a:t>
            </a:r>
          </a:p>
          <a:p>
            <a:endParaRPr lang="en-GB" dirty="0"/>
          </a:p>
          <a:p>
            <a:r>
              <a:rPr lang="en-GB" dirty="0"/>
              <a:t>In short, an analysis of external and internal environments is a crucial step in developing a successful strategy for an organization. By identifying factors that affect the organization and its ability to achieve its goals, an organization can develop effective strategies to mitigate risks and capitalize on opportunities.</a:t>
            </a:r>
          </a:p>
        </p:txBody>
      </p:sp>
      <p:sp>
        <p:nvSpPr>
          <p:cNvPr id="4" name="Slide Number Placeholder 3"/>
          <p:cNvSpPr>
            <a:spLocks noGrp="1"/>
          </p:cNvSpPr>
          <p:nvPr>
            <p:ph type="sldNum" sz="quarter" idx="5"/>
          </p:nvPr>
        </p:nvSpPr>
        <p:spPr/>
        <p:txBody>
          <a:bodyPr/>
          <a:lstStyle/>
          <a:p>
            <a:fld id="{CB540E06-0625-8A46-9812-778CB6014CAC}" type="slidenum">
              <a:rPr lang="en-GB" smtClean="0"/>
              <a:t>24</a:t>
            </a:fld>
            <a:endParaRPr lang="en-GB"/>
          </a:p>
        </p:txBody>
      </p:sp>
    </p:spTree>
    <p:extLst>
      <p:ext uri="{BB962C8B-B14F-4D97-AF65-F5344CB8AC3E}">
        <p14:creationId xmlns:p14="http://schemas.microsoft.com/office/powerpoint/2010/main" val="3590421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Performing an analysis of an organization's external and internal environments can be done through several methods. Here are some common steps to follow:</a:t>
            </a:r>
          </a:p>
          <a:p>
            <a:endParaRPr lang="en-GB" noProof="0" dirty="0"/>
          </a:p>
          <a:p>
            <a:pPr marL="228600" indent="-228600">
              <a:buFont typeface="+mj-lt"/>
              <a:buAutoNum type="arabicPeriod"/>
            </a:pPr>
            <a:r>
              <a:rPr lang="en-GB" noProof="0" dirty="0"/>
              <a:t>Identify the relevant factors: Begin by identifying the most important factors that can affect the organization, both internally and externally. This can be done through various methods, including conducting market research, reviewing industry reports and news articles, and interviewing key stakeholders.</a:t>
            </a:r>
          </a:p>
          <a:p>
            <a:pPr marL="228600" indent="-228600">
              <a:buFont typeface="+mj-lt"/>
              <a:buAutoNum type="arabicPeriod"/>
            </a:pPr>
            <a:r>
              <a:rPr lang="en-GB" noProof="0" dirty="0"/>
              <a:t>Categorize the factors: Once you have identified the relevant factors, categorize them into external and internal factors. External factors can include economic conditions, competition, legal and regulatory issues, and technological changes, while internal factors can include organizational structure, employee capabilities, and financial resources.</a:t>
            </a:r>
          </a:p>
          <a:p>
            <a:pPr marL="228600" indent="-228600">
              <a:buFont typeface="+mj-lt"/>
              <a:buAutoNum type="arabicPeriod"/>
            </a:pPr>
            <a:r>
              <a:rPr lang="en-GB" noProof="0" dirty="0" err="1"/>
              <a:t>Analyze</a:t>
            </a:r>
            <a:r>
              <a:rPr lang="en-GB" noProof="0" dirty="0"/>
              <a:t> the factors: Once you have categorized the factors, </a:t>
            </a:r>
            <a:r>
              <a:rPr lang="en-GB" noProof="0" dirty="0" err="1"/>
              <a:t>analyze</a:t>
            </a:r>
            <a:r>
              <a:rPr lang="en-GB" noProof="0" dirty="0"/>
              <a:t> them to understand their impact on the organization. This can be done using various tools such as SWOT analysis, PESTEL analysis, and Porter's Five Forces analysis.</a:t>
            </a:r>
          </a:p>
          <a:p>
            <a:pPr marL="228600" indent="-228600">
              <a:buFont typeface="+mj-lt"/>
              <a:buAutoNum type="arabicPeriod"/>
            </a:pPr>
            <a:r>
              <a:rPr lang="en-GB" noProof="0" dirty="0"/>
              <a:t>Prioritize the factors: After </a:t>
            </a:r>
            <a:r>
              <a:rPr lang="en-GB" noProof="0" dirty="0" err="1"/>
              <a:t>analyzing</a:t>
            </a:r>
            <a:r>
              <a:rPr lang="en-GB" noProof="0" dirty="0"/>
              <a:t> the factors, prioritize them based on their level of importance and impact on the organization. This will help the organization to focus on the most critical issues that need to be addressed.</a:t>
            </a:r>
          </a:p>
          <a:p>
            <a:pPr marL="228600" indent="-228600">
              <a:buFont typeface="+mj-lt"/>
              <a:buAutoNum type="arabicPeriod"/>
            </a:pPr>
            <a:r>
              <a:rPr lang="en-GB" noProof="0" dirty="0"/>
              <a:t>Develop a plan of action: Based on the results of the analysis, develop a plan of action to address the issues identified. This could involve making changes to the organizational structure, improving employee skills and training, investing in new technology, or entering new markets.</a:t>
            </a:r>
          </a:p>
          <a:p>
            <a:pPr marL="228600" indent="-228600">
              <a:buFont typeface="+mj-lt"/>
              <a:buAutoNum type="arabicPeriod"/>
            </a:pPr>
            <a:r>
              <a:rPr lang="en-GB" noProof="0" dirty="0"/>
              <a:t>Monitor and evaluate: Finally, it is important to monitor and evaluate the results of the plan of action to ensure that the changes made are having the desired impact. This can be done through regular performance evaluations, market research, and customer feedback. Adjustments can be made as needed to ensure ongoing success.</a:t>
            </a:r>
          </a:p>
        </p:txBody>
      </p:sp>
      <p:sp>
        <p:nvSpPr>
          <p:cNvPr id="4" name="Slide Number Placeholder 3"/>
          <p:cNvSpPr>
            <a:spLocks noGrp="1"/>
          </p:cNvSpPr>
          <p:nvPr>
            <p:ph type="sldNum" sz="quarter" idx="5"/>
          </p:nvPr>
        </p:nvSpPr>
        <p:spPr/>
        <p:txBody>
          <a:bodyPr/>
          <a:lstStyle/>
          <a:p>
            <a:fld id="{646C9223-55A1-2A4A-9BDA-44299F248D5D}" type="slidenum">
              <a:rPr lang="lt-LT" smtClean="0"/>
              <a:t>25</a:t>
            </a:fld>
            <a:endParaRPr lang="lt-LT"/>
          </a:p>
        </p:txBody>
      </p:sp>
    </p:spTree>
    <p:extLst>
      <p:ext uri="{BB962C8B-B14F-4D97-AF65-F5344CB8AC3E}">
        <p14:creationId xmlns:p14="http://schemas.microsoft.com/office/powerpoint/2010/main" val="3359049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400" noProof="0" dirty="0"/>
              <a:t>There are several analysis methods that can be used to </a:t>
            </a:r>
            <a:r>
              <a:rPr lang="en-GB" sz="1400" noProof="0" dirty="0" err="1"/>
              <a:t>analyze</a:t>
            </a:r>
            <a:r>
              <a:rPr lang="en-GB" sz="1400" noProof="0" dirty="0"/>
              <a:t> the external environment of an organization. Here are some commonly used methods:</a:t>
            </a:r>
          </a:p>
          <a:p>
            <a:pPr marL="0" indent="0">
              <a:buFont typeface="Arial" panose="020B0604020202020204" pitchFamily="34" charset="0"/>
              <a:buNone/>
            </a:pPr>
            <a:endParaRPr lang="en-GB" sz="1400" noProof="0" dirty="0"/>
          </a:p>
          <a:p>
            <a:pPr marL="342900" indent="-342900">
              <a:buFont typeface="+mj-lt"/>
              <a:buAutoNum type="arabicPeriod"/>
            </a:pPr>
            <a:r>
              <a:rPr lang="en-GB" sz="1400" noProof="0" dirty="0"/>
              <a:t>PESTEL analysis: This method involves </a:t>
            </a:r>
            <a:r>
              <a:rPr lang="en-GB" sz="1400" noProof="0" dirty="0" err="1"/>
              <a:t>analyzing</a:t>
            </a:r>
            <a:r>
              <a:rPr lang="en-GB" sz="1400" noProof="0" dirty="0"/>
              <a:t> the Political, Economic, Sociocultural, Technological, Environmental, and Legal factors that can impact the organization.</a:t>
            </a:r>
          </a:p>
          <a:p>
            <a:pPr marL="342900" indent="-342900">
              <a:buFont typeface="+mj-lt"/>
              <a:buAutoNum type="arabicPeriod"/>
            </a:pPr>
            <a:r>
              <a:rPr lang="en-GB" sz="1400" noProof="0" dirty="0"/>
              <a:t>Porter's Five Forces analysis: This method involves </a:t>
            </a:r>
            <a:r>
              <a:rPr lang="en-GB" sz="1400" noProof="0" dirty="0" err="1"/>
              <a:t>analyzing</a:t>
            </a:r>
            <a:r>
              <a:rPr lang="en-GB" sz="1400" noProof="0" dirty="0"/>
              <a:t> the five competitive forces that can impact an organization, including the bargaining power of suppliers, the bargaining power of buyers, the threat of new entrants, the threat of substitute products, and the intensity of competitive rivalry.</a:t>
            </a:r>
          </a:p>
          <a:p>
            <a:pPr marL="342900" indent="-342900">
              <a:buFont typeface="+mj-lt"/>
              <a:buAutoNum type="arabicPeriod"/>
            </a:pPr>
            <a:r>
              <a:rPr lang="en-GB" sz="1400" noProof="0" dirty="0"/>
              <a:t>SWOT analysis: This method involves </a:t>
            </a:r>
            <a:r>
              <a:rPr lang="en-GB" sz="1400" noProof="0" dirty="0" err="1"/>
              <a:t>analyzing</a:t>
            </a:r>
            <a:r>
              <a:rPr lang="en-GB" sz="1400" noProof="0" dirty="0"/>
              <a:t> the organization's strengths, weaknesses, opportunities, and threats. While SWOT analysis is often used for internal analysis, it can also be used to </a:t>
            </a:r>
            <a:r>
              <a:rPr lang="en-GB" sz="1400" noProof="0" dirty="0" err="1"/>
              <a:t>analyze</a:t>
            </a:r>
            <a:r>
              <a:rPr lang="en-GB" sz="1400" noProof="0" dirty="0"/>
              <a:t> the external environment by identifying opportunities and threats.</a:t>
            </a:r>
          </a:p>
          <a:p>
            <a:pPr marL="342900" indent="-342900">
              <a:buFont typeface="+mj-lt"/>
              <a:buAutoNum type="arabicPeriod"/>
            </a:pPr>
            <a:r>
              <a:rPr lang="en-GB" sz="1400" noProof="0" dirty="0"/>
              <a:t>Scenario planning: This method involves developing multiple scenarios that describe different possible future environments and assessing how each scenario would impact the organization.</a:t>
            </a:r>
          </a:p>
          <a:p>
            <a:pPr marL="342900" indent="-342900">
              <a:buFont typeface="+mj-lt"/>
              <a:buAutoNum type="arabicPeriod"/>
            </a:pPr>
            <a:r>
              <a:rPr lang="en-GB" sz="1400" noProof="0" dirty="0"/>
              <a:t>Competitive intelligence: This method involves gathering information about competitors, their products, strategies, strengths, and weaknesses, and </a:t>
            </a:r>
            <a:r>
              <a:rPr lang="en-GB" sz="1400" noProof="0" dirty="0" err="1"/>
              <a:t>analyzing</a:t>
            </a:r>
            <a:r>
              <a:rPr lang="en-GB" sz="1400" noProof="0" dirty="0"/>
              <a:t> how this information can impact the organization.</a:t>
            </a:r>
          </a:p>
          <a:p>
            <a:pPr marL="342900" indent="-342900">
              <a:buFont typeface="+mj-lt"/>
              <a:buAutoNum type="arabicPeriod"/>
            </a:pPr>
            <a:r>
              <a:rPr lang="en-GB" sz="1400" noProof="0" dirty="0"/>
              <a:t>Market research: This method involves collecting and </a:t>
            </a:r>
            <a:r>
              <a:rPr lang="en-GB" sz="1400" noProof="0" dirty="0" err="1"/>
              <a:t>analyzing</a:t>
            </a:r>
            <a:r>
              <a:rPr lang="en-GB" sz="1400" noProof="0" dirty="0"/>
              <a:t> data about customers, competitors, and the overall market to identify trends and opportunities.</a:t>
            </a:r>
          </a:p>
          <a:p>
            <a:pPr marL="0" indent="0">
              <a:buFont typeface="Arial" panose="020B0604020202020204" pitchFamily="34" charset="0"/>
              <a:buNone/>
            </a:pPr>
            <a:endParaRPr lang="en-GB" sz="1400" noProof="0" dirty="0"/>
          </a:p>
          <a:p>
            <a:pPr marL="0" indent="0">
              <a:buFont typeface="Arial" panose="020B0604020202020204" pitchFamily="34" charset="0"/>
              <a:buNone/>
            </a:pPr>
            <a:r>
              <a:rPr lang="en-GB" sz="1400" noProof="0" dirty="0"/>
              <a:t>The choice of analysis method depends on the organization's goals, resources, and the complexity of the external environment.</a:t>
            </a:r>
          </a:p>
          <a:p>
            <a:pPr marL="0" indent="0">
              <a:buFont typeface="Arial" panose="020B0604020202020204" pitchFamily="34" charset="0"/>
              <a:buNone/>
            </a:pPr>
            <a:endParaRPr lang="en-GB" sz="1400" noProof="0" dirty="0"/>
          </a:p>
        </p:txBody>
      </p:sp>
      <p:sp>
        <p:nvSpPr>
          <p:cNvPr id="4" name="Slide Number Placeholder 3"/>
          <p:cNvSpPr>
            <a:spLocks noGrp="1"/>
          </p:cNvSpPr>
          <p:nvPr>
            <p:ph type="sldNum" sz="quarter" idx="5"/>
          </p:nvPr>
        </p:nvSpPr>
        <p:spPr/>
        <p:txBody>
          <a:bodyPr/>
          <a:lstStyle/>
          <a:p>
            <a:fld id="{646C9223-55A1-2A4A-9BDA-44299F248D5D}" type="slidenum">
              <a:rPr lang="lt-LT" smtClean="0"/>
              <a:t>26</a:t>
            </a:fld>
            <a:endParaRPr lang="lt-LT"/>
          </a:p>
        </p:txBody>
      </p:sp>
    </p:spTree>
    <p:extLst>
      <p:ext uri="{BB962C8B-B14F-4D97-AF65-F5344CB8AC3E}">
        <p14:creationId xmlns:p14="http://schemas.microsoft.com/office/powerpoint/2010/main" val="2420271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2000" b="0" i="0" u="none" strike="noStrike" noProof="0" dirty="0">
                <a:solidFill>
                  <a:srgbClr val="374151"/>
                </a:solidFill>
                <a:effectLst/>
                <a:latin typeface="Söhne"/>
              </a:rPr>
              <a:t>Some of the methods used for external  environment analysis can also be used for internal environment analysis because they focus on the same aspects of the organization, such as strengths, weaknesses, opportunities, and threats. For example, SWOT analysis can be used to </a:t>
            </a:r>
            <a:r>
              <a:rPr lang="en-GB" sz="2000" b="0" i="0" u="none" strike="noStrike" noProof="0" dirty="0" err="1">
                <a:solidFill>
                  <a:srgbClr val="374151"/>
                </a:solidFill>
                <a:effectLst/>
                <a:latin typeface="Söhne"/>
              </a:rPr>
              <a:t>analyze</a:t>
            </a:r>
            <a:r>
              <a:rPr lang="en-GB" sz="2000" b="0" i="0" u="none" strike="noStrike" noProof="0" dirty="0">
                <a:solidFill>
                  <a:srgbClr val="374151"/>
                </a:solidFill>
                <a:effectLst/>
                <a:latin typeface="Söhne"/>
              </a:rPr>
              <a:t> both the internal and external environments of the organization. While SWOT analysis is often used to evaluate the internal factors of the organization, it can also be used to assess external factors, such as opportunities and threats in the market. Similarly, benchmarking, which is commonly used for internal analysis, can also be used to compare an organization's performance against other competitors in the market, which is an external analysis. Overall, the key is to adapt the methods to the specific needs and goals of the analysis, whether it is for the internal or external environment.</a:t>
            </a:r>
          </a:p>
          <a:p>
            <a:pPr marL="0" indent="0">
              <a:buFont typeface="Arial" panose="020B0604020202020204" pitchFamily="34" charset="0"/>
              <a:buNone/>
            </a:pPr>
            <a:endParaRPr lang="en-GB" sz="1400" noProof="0" dirty="0"/>
          </a:p>
          <a:p>
            <a:pPr marL="0" indent="0">
              <a:buFont typeface="Arial" panose="020B0604020202020204" pitchFamily="34" charset="0"/>
              <a:buNone/>
            </a:pPr>
            <a:r>
              <a:rPr lang="en-GB" sz="1400" noProof="0" dirty="0"/>
              <a:t>There are several methods to </a:t>
            </a:r>
            <a:r>
              <a:rPr lang="en-GB" sz="1400" noProof="0" dirty="0" err="1"/>
              <a:t>analyze</a:t>
            </a:r>
            <a:r>
              <a:rPr lang="en-GB" sz="1400" noProof="0" dirty="0"/>
              <a:t> an organization's internal environment, including:</a:t>
            </a:r>
          </a:p>
          <a:p>
            <a:pPr marL="0" indent="0">
              <a:buFont typeface="Arial" panose="020B0604020202020204" pitchFamily="34" charset="0"/>
              <a:buNone/>
            </a:pPr>
            <a:endParaRPr lang="en-GB" sz="1400" noProof="0" dirty="0"/>
          </a:p>
          <a:p>
            <a:pPr marL="342900" indent="-342900">
              <a:buFont typeface="+mj-lt"/>
              <a:buAutoNum type="arabicPeriod"/>
            </a:pPr>
            <a:r>
              <a:rPr lang="en-GB" sz="1400" noProof="0" dirty="0"/>
              <a:t>SWOT Analysis: A tool used to identify an organization's strengths, weaknesses, opportunities, and threats.</a:t>
            </a:r>
          </a:p>
          <a:p>
            <a:pPr marL="342900" indent="-342900">
              <a:buFont typeface="+mj-lt"/>
              <a:buAutoNum type="arabicPeriod"/>
            </a:pPr>
            <a:r>
              <a:rPr lang="en-GB" sz="1400" noProof="0" dirty="0"/>
              <a:t>Resource-based View (RBV): An approach that examines an organization's unique resources and capabilities to determine its competitive advantage.</a:t>
            </a:r>
          </a:p>
          <a:p>
            <a:pPr marL="342900" indent="-342900">
              <a:buFont typeface="+mj-lt"/>
              <a:buAutoNum type="arabicPeriod"/>
            </a:pPr>
            <a:r>
              <a:rPr lang="en-GB" sz="1400" noProof="0" dirty="0"/>
              <a:t>Value Chain Analysis: A tool used to identify an organization's primary and support activities that create value for customers.</a:t>
            </a:r>
          </a:p>
          <a:p>
            <a:pPr marL="342900" indent="-342900">
              <a:buFont typeface="+mj-lt"/>
              <a:buAutoNum type="arabicPeriod"/>
            </a:pPr>
            <a:r>
              <a:rPr lang="en-GB" sz="1400" noProof="0" dirty="0"/>
              <a:t>Competitor Analysis: A method used to assess an organization's strengths and weaknesses in comparison to its competitors.</a:t>
            </a:r>
          </a:p>
          <a:p>
            <a:pPr marL="342900" indent="-342900">
              <a:buFont typeface="+mj-lt"/>
              <a:buAutoNum type="arabicPeriod"/>
            </a:pPr>
            <a:r>
              <a:rPr lang="en-GB" sz="1400" noProof="0" dirty="0"/>
              <a:t>Financial Analysis: An examination of an organization's financial statements and ratios to assess its financial health and performance.</a:t>
            </a:r>
          </a:p>
          <a:p>
            <a:pPr marL="342900" indent="-342900">
              <a:buFont typeface="+mj-lt"/>
              <a:buAutoNum type="arabicPeriod"/>
            </a:pPr>
            <a:r>
              <a:rPr lang="en-GB" sz="1400" noProof="0" dirty="0"/>
              <a:t>Organizational Culture Analysis: An assessment of an organization's culture and its impact on performance.</a:t>
            </a:r>
          </a:p>
          <a:p>
            <a:pPr marL="342900" indent="-342900">
              <a:buFont typeface="+mj-lt"/>
              <a:buAutoNum type="arabicPeriod"/>
            </a:pPr>
            <a:r>
              <a:rPr lang="en-GB" sz="1400" noProof="0" dirty="0"/>
              <a:t>Benchmarking: A comparison of an organization's performance against industry standards or best practices.</a:t>
            </a:r>
          </a:p>
          <a:p>
            <a:pPr marL="0" indent="0">
              <a:buFont typeface="Arial" panose="020B0604020202020204" pitchFamily="34" charset="0"/>
              <a:buNone/>
            </a:pPr>
            <a:endParaRPr lang="en-GB" sz="1400" noProof="0" dirty="0"/>
          </a:p>
          <a:p>
            <a:pPr marL="0" indent="0">
              <a:buFont typeface="Arial" panose="020B0604020202020204" pitchFamily="34" charset="0"/>
              <a:buNone/>
            </a:pPr>
            <a:r>
              <a:rPr lang="en-GB" sz="1400" noProof="0" dirty="0"/>
              <a:t>These methods can be used individually or in combination to gain a comprehensive understanding of an organization's internal environment.</a:t>
            </a:r>
          </a:p>
        </p:txBody>
      </p:sp>
      <p:sp>
        <p:nvSpPr>
          <p:cNvPr id="4" name="Slide Number Placeholder 3"/>
          <p:cNvSpPr>
            <a:spLocks noGrp="1"/>
          </p:cNvSpPr>
          <p:nvPr>
            <p:ph type="sldNum" sz="quarter" idx="5"/>
          </p:nvPr>
        </p:nvSpPr>
        <p:spPr/>
        <p:txBody>
          <a:bodyPr/>
          <a:lstStyle/>
          <a:p>
            <a:fld id="{646C9223-55A1-2A4A-9BDA-44299F248D5D}" type="slidenum">
              <a:rPr lang="lt-LT" smtClean="0"/>
              <a:t>27</a:t>
            </a:fld>
            <a:endParaRPr lang="lt-LT"/>
          </a:p>
        </p:txBody>
      </p:sp>
    </p:spTree>
    <p:extLst>
      <p:ext uri="{BB962C8B-B14F-4D97-AF65-F5344CB8AC3E}">
        <p14:creationId xmlns:p14="http://schemas.microsoft.com/office/powerpoint/2010/main" val="2291431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SWOT analysis is a tool used to evaluate the strengths, weaknesses, opportunities, and threats of an organization. It involves the identification and analysis of the internal and external factors that affect the performance and competitiveness of an organization.</a:t>
            </a:r>
          </a:p>
          <a:p>
            <a:endParaRPr lang="en-GB" noProof="0" dirty="0"/>
          </a:p>
          <a:p>
            <a:r>
              <a:rPr lang="en-GB" noProof="0" dirty="0"/>
              <a:t>The SWOT acronym stands for:</a:t>
            </a:r>
          </a:p>
          <a:p>
            <a:endParaRPr lang="en-GB" noProof="0" dirty="0"/>
          </a:p>
          <a:p>
            <a:pPr marL="171450" indent="-171450">
              <a:buFont typeface="Arial" panose="020B0604020202020204" pitchFamily="34" charset="0"/>
              <a:buChar char="•"/>
            </a:pPr>
            <a:r>
              <a:rPr lang="en-GB" noProof="0" dirty="0"/>
              <a:t>Strengths: Internal attributes and resources that contribute positively to the success of the organization.</a:t>
            </a:r>
          </a:p>
          <a:p>
            <a:pPr marL="171450" indent="-171450">
              <a:buFont typeface="Arial" panose="020B0604020202020204" pitchFamily="34" charset="0"/>
              <a:buChar char="•"/>
            </a:pPr>
            <a:r>
              <a:rPr lang="en-GB" noProof="0" dirty="0"/>
              <a:t>Weaknesses: Internal factors that hinder the organization's success or prevent it from achieving its full potential.</a:t>
            </a:r>
          </a:p>
          <a:p>
            <a:pPr marL="171450" indent="-171450">
              <a:buFont typeface="Arial" panose="020B0604020202020204" pitchFamily="34" charset="0"/>
              <a:buChar char="•"/>
            </a:pPr>
            <a:r>
              <a:rPr lang="en-GB" noProof="0" dirty="0"/>
              <a:t>Opportunities: External factors that the organization can leverage to gain a competitive advantage.</a:t>
            </a:r>
          </a:p>
          <a:p>
            <a:pPr marL="171450" indent="-171450">
              <a:buFont typeface="Arial" panose="020B0604020202020204" pitchFamily="34" charset="0"/>
              <a:buChar char="•"/>
            </a:pPr>
            <a:r>
              <a:rPr lang="en-GB" noProof="0" dirty="0"/>
              <a:t>Threats: External factors that pose a risk or challenge to the organization's performance or survival.</a:t>
            </a:r>
          </a:p>
          <a:p>
            <a:endParaRPr lang="en-GB" noProof="0" dirty="0"/>
          </a:p>
          <a:p>
            <a:r>
              <a:rPr lang="en-GB" noProof="0" dirty="0"/>
              <a:t>The SWOT analysis is typically conducted by a team of individuals with diverse perspectives, such as managers, employees, and stakeholders. The team reviews various aspects of the organization, including its products or services, customers, competitors, market trends, financial performance, and internal processes.</a:t>
            </a:r>
          </a:p>
          <a:p>
            <a:endParaRPr lang="en-GB" noProof="0" dirty="0"/>
          </a:p>
          <a:p>
            <a:r>
              <a:rPr lang="en-GB" noProof="0" dirty="0"/>
              <a:t>The process of SWOT analysis usually involves the following steps:</a:t>
            </a:r>
          </a:p>
          <a:p>
            <a:endParaRPr lang="en-GB" noProof="0" dirty="0"/>
          </a:p>
          <a:p>
            <a:pPr marL="228600" indent="-228600">
              <a:buFont typeface="+mj-lt"/>
              <a:buAutoNum type="arabicPeriod"/>
            </a:pPr>
            <a:r>
              <a:rPr lang="en-GB" noProof="0" dirty="0"/>
              <a:t>Defining the objective and scope of the analysis.</a:t>
            </a:r>
          </a:p>
          <a:p>
            <a:pPr marL="228600" indent="-228600">
              <a:buFont typeface="+mj-lt"/>
              <a:buAutoNum type="arabicPeriod"/>
            </a:pPr>
            <a:r>
              <a:rPr lang="en-GB" noProof="0" dirty="0"/>
              <a:t>Identifying the internal strengths and weaknesses of the organization by conducting an internal analysis.</a:t>
            </a:r>
          </a:p>
          <a:p>
            <a:pPr marL="228600" indent="-228600">
              <a:buFont typeface="+mj-lt"/>
              <a:buAutoNum type="arabicPeriod"/>
            </a:pPr>
            <a:r>
              <a:rPr lang="en-GB" noProof="0" dirty="0"/>
              <a:t>Identifying the external opportunities and threats by conducting an external analysis.</a:t>
            </a:r>
          </a:p>
          <a:p>
            <a:pPr marL="228600" indent="-228600">
              <a:buFont typeface="+mj-lt"/>
              <a:buAutoNum type="arabicPeriod"/>
            </a:pPr>
            <a:r>
              <a:rPr lang="en-GB" noProof="0" dirty="0"/>
              <a:t>Combining the internal and external factors to develop a SWOT matrix.</a:t>
            </a:r>
          </a:p>
          <a:p>
            <a:pPr marL="228600" indent="-228600">
              <a:buFont typeface="+mj-lt"/>
              <a:buAutoNum type="arabicPeriod"/>
            </a:pPr>
            <a:r>
              <a:rPr lang="en-GB" noProof="0" dirty="0"/>
              <a:t>Identifying strategic options based on the SWOT analysis and selecting the most suitable course of action.</a:t>
            </a:r>
          </a:p>
          <a:p>
            <a:pPr marL="228600" indent="-228600">
              <a:buFont typeface="+mj-lt"/>
              <a:buAutoNum type="arabicPeriod"/>
            </a:pPr>
            <a:r>
              <a:rPr lang="en-GB" noProof="0" dirty="0"/>
              <a:t>Implementing and monitoring the selected strategies.</a:t>
            </a:r>
          </a:p>
          <a:p>
            <a:endParaRPr lang="en-GB" noProof="0" dirty="0"/>
          </a:p>
          <a:p>
            <a:r>
              <a:rPr lang="en-GB" noProof="0" dirty="0"/>
              <a:t>SWOT analysis is a popular and widely used method due to its simplicity and applicability to a variety of industries and situations. It helps organizations to identify their competitive advantages and weaknesses, and develop strategic plans to improve their performance and market position.</a:t>
            </a:r>
          </a:p>
          <a:p>
            <a:endParaRPr lang="en-GB" noProof="0" dirty="0"/>
          </a:p>
        </p:txBody>
      </p:sp>
      <p:sp>
        <p:nvSpPr>
          <p:cNvPr id="4" name="Slide Number Placeholder 3"/>
          <p:cNvSpPr>
            <a:spLocks noGrp="1"/>
          </p:cNvSpPr>
          <p:nvPr>
            <p:ph type="sldNum" sz="quarter" idx="5"/>
          </p:nvPr>
        </p:nvSpPr>
        <p:spPr/>
        <p:txBody>
          <a:bodyPr/>
          <a:lstStyle/>
          <a:p>
            <a:fld id="{646C9223-55A1-2A4A-9BDA-44299F248D5D}" type="slidenum">
              <a:rPr lang="lt-LT" smtClean="0"/>
              <a:t>28</a:t>
            </a:fld>
            <a:endParaRPr lang="lt-LT"/>
          </a:p>
        </p:txBody>
      </p:sp>
    </p:spTree>
    <p:extLst>
      <p:ext uri="{BB962C8B-B14F-4D97-AF65-F5344CB8AC3E}">
        <p14:creationId xmlns:p14="http://schemas.microsoft.com/office/powerpoint/2010/main" val="80273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400" noProof="0" dirty="0"/>
              <a:t>PESTEL analysis is a method used for </a:t>
            </a:r>
            <a:r>
              <a:rPr lang="en-GB" sz="1400" noProof="0" dirty="0" err="1"/>
              <a:t>analyzing</a:t>
            </a:r>
            <a:r>
              <a:rPr lang="en-GB" sz="1400" noProof="0" dirty="0"/>
              <a:t> the external environment of an organization. The acronym stands for Political, Economic, Social, Technological, Environmental, and Legal factors.</a:t>
            </a:r>
          </a:p>
          <a:p>
            <a:pPr marL="285750" indent="-285750">
              <a:buFont typeface="Arial" panose="020B0604020202020204" pitchFamily="34" charset="0"/>
              <a:buChar char="•"/>
            </a:pPr>
            <a:r>
              <a:rPr lang="en-GB" sz="1400" noProof="0" dirty="0"/>
              <a:t>Political factors: These include government policies, regulations, and laws that can impact the organization's operations. For example, changes in taxation policies, trade restrictions, and political stability can all have an effect.</a:t>
            </a:r>
          </a:p>
          <a:p>
            <a:pPr marL="285750" indent="-285750">
              <a:buFont typeface="Arial" panose="020B0604020202020204" pitchFamily="34" charset="0"/>
              <a:buChar char="•"/>
            </a:pPr>
            <a:r>
              <a:rPr lang="en-GB" sz="1400" noProof="0" dirty="0"/>
              <a:t>Economic factors: These refer to macroeconomic conditions such as inflation, unemployment rates, interest rates, and economic growth that can impact the organization's financial performance.</a:t>
            </a:r>
          </a:p>
          <a:p>
            <a:pPr marL="285750" indent="-285750">
              <a:buFont typeface="Arial" panose="020B0604020202020204" pitchFamily="34" charset="0"/>
              <a:buChar char="•"/>
            </a:pPr>
            <a:r>
              <a:rPr lang="en-GB" sz="1400" noProof="0" dirty="0"/>
              <a:t>Social factors: These include demographic trends, cultural attitudes and beliefs, and lifestyle choices that can influence consumer </a:t>
            </a:r>
            <a:r>
              <a:rPr lang="en-GB" sz="1400" noProof="0" dirty="0" err="1"/>
              <a:t>behavior</a:t>
            </a:r>
            <a:r>
              <a:rPr lang="en-GB" sz="1400" noProof="0" dirty="0"/>
              <a:t> and demand for products or services.</a:t>
            </a:r>
          </a:p>
          <a:p>
            <a:pPr marL="285750" indent="-285750">
              <a:buFont typeface="Arial" panose="020B0604020202020204" pitchFamily="34" charset="0"/>
              <a:buChar char="•"/>
            </a:pPr>
            <a:r>
              <a:rPr lang="en-GB" sz="1400" noProof="0" dirty="0"/>
              <a:t>Technological factors: These refer to advances in technology, research and development, and innovations that can impact the organization's ability to compete in the market.</a:t>
            </a:r>
          </a:p>
          <a:p>
            <a:pPr marL="285750" indent="-285750">
              <a:buFont typeface="Arial" panose="020B0604020202020204" pitchFamily="34" charset="0"/>
              <a:buChar char="•"/>
            </a:pPr>
            <a:r>
              <a:rPr lang="en-GB" sz="1400" noProof="0" dirty="0"/>
              <a:t>Environmental factors: These include climate change, environmental regulations, and sustainability concerns that can affect an organization's operations and reputation.</a:t>
            </a:r>
          </a:p>
          <a:p>
            <a:pPr marL="285750" indent="-285750">
              <a:buFont typeface="Arial" panose="020B0604020202020204" pitchFamily="34" charset="0"/>
              <a:buChar char="•"/>
            </a:pPr>
            <a:r>
              <a:rPr lang="en-GB" sz="1400" noProof="0" dirty="0"/>
              <a:t>Legal factors: These include laws and regulations related to employment, health and safety, intellectual property, and other legal issues that can impact the organization's operations and strategy.</a:t>
            </a:r>
          </a:p>
          <a:p>
            <a:pPr marL="285750" indent="-285750">
              <a:buFont typeface="Arial" panose="020B0604020202020204" pitchFamily="34" charset="0"/>
              <a:buChar char="•"/>
            </a:pPr>
            <a:endParaRPr lang="en-GB" sz="1400" noProof="0" dirty="0"/>
          </a:p>
          <a:p>
            <a:pPr marL="0" indent="0">
              <a:buFont typeface="Arial" panose="020B0604020202020204" pitchFamily="34" charset="0"/>
              <a:buNone/>
            </a:pPr>
            <a:r>
              <a:rPr lang="en-GB" sz="1400" noProof="0" dirty="0"/>
              <a:t>The PESTEL analysis method can be applied in a few steps:</a:t>
            </a:r>
          </a:p>
          <a:p>
            <a:pPr marL="342900" indent="-342900">
              <a:buFont typeface="+mj-lt"/>
              <a:buAutoNum type="arabicPeriod"/>
            </a:pPr>
            <a:r>
              <a:rPr lang="en-GB" sz="1400" noProof="0" dirty="0"/>
              <a:t>Identify the relevant factors that are likely to impact the organization's operations and strategy.</a:t>
            </a:r>
          </a:p>
          <a:p>
            <a:pPr marL="342900" indent="-342900">
              <a:buFont typeface="+mj-lt"/>
              <a:buAutoNum type="arabicPeriod"/>
            </a:pPr>
            <a:r>
              <a:rPr lang="en-GB" sz="1400" noProof="0" dirty="0"/>
              <a:t>Collect data and information related to each of the factors.</a:t>
            </a:r>
          </a:p>
          <a:p>
            <a:pPr marL="342900" indent="-342900">
              <a:buFont typeface="+mj-lt"/>
              <a:buAutoNum type="arabicPeriod"/>
            </a:pPr>
            <a:r>
              <a:rPr lang="en-GB" sz="1400" noProof="0" dirty="0" err="1"/>
              <a:t>Analyze</a:t>
            </a:r>
            <a:r>
              <a:rPr lang="en-GB" sz="1400" noProof="0" dirty="0"/>
              <a:t> the data to identify potential opportunities and threats that the organization may face.</a:t>
            </a:r>
          </a:p>
          <a:p>
            <a:pPr marL="342900" indent="-342900">
              <a:buFont typeface="+mj-lt"/>
              <a:buAutoNum type="arabicPeriod"/>
            </a:pPr>
            <a:r>
              <a:rPr lang="en-GB" sz="1400" noProof="0" dirty="0"/>
              <a:t>Use the analysis to develop strategic plans and make informed business decisions.</a:t>
            </a:r>
          </a:p>
          <a:p>
            <a:pPr marL="342900" indent="-342900">
              <a:buFont typeface="+mj-lt"/>
              <a:buAutoNum type="arabicPeriod"/>
            </a:pPr>
            <a:r>
              <a:rPr lang="en-GB" sz="1400" noProof="0" dirty="0"/>
              <a:t>Overall, the PESTEL analysis method is a useful tool for organizations to understand the external environment and adapt their strategy accordingly.</a:t>
            </a:r>
          </a:p>
          <a:p>
            <a:pPr marL="0" indent="0">
              <a:buFont typeface="Arial" panose="020B0604020202020204" pitchFamily="34" charset="0"/>
              <a:buNone/>
            </a:pPr>
            <a:endParaRPr lang="en-GB" sz="1400" noProof="0" dirty="0"/>
          </a:p>
          <a:p>
            <a:pPr marL="0" indent="0">
              <a:buFont typeface="Arial" panose="020B0604020202020204" pitchFamily="34" charset="0"/>
              <a:buNone/>
            </a:pPr>
            <a:endParaRPr lang="en-GB" sz="1400" noProof="0" dirty="0"/>
          </a:p>
          <a:p>
            <a:pPr marL="0" indent="0">
              <a:buFont typeface="Arial" panose="020B0604020202020204" pitchFamily="34" charset="0"/>
              <a:buNone/>
            </a:pPr>
            <a:endParaRPr lang="en-GB" sz="1400" noProof="0" dirty="0"/>
          </a:p>
        </p:txBody>
      </p:sp>
      <p:sp>
        <p:nvSpPr>
          <p:cNvPr id="4" name="Slide Number Placeholder 3"/>
          <p:cNvSpPr>
            <a:spLocks noGrp="1"/>
          </p:cNvSpPr>
          <p:nvPr>
            <p:ph type="sldNum" sz="quarter" idx="5"/>
          </p:nvPr>
        </p:nvSpPr>
        <p:spPr/>
        <p:txBody>
          <a:bodyPr/>
          <a:lstStyle/>
          <a:p>
            <a:fld id="{646C9223-55A1-2A4A-9BDA-44299F248D5D}" type="slidenum">
              <a:rPr lang="lt-LT" smtClean="0"/>
              <a:t>29</a:t>
            </a:fld>
            <a:endParaRPr lang="lt-LT"/>
          </a:p>
        </p:txBody>
      </p:sp>
    </p:spTree>
    <p:extLst>
      <p:ext uri="{BB962C8B-B14F-4D97-AF65-F5344CB8AC3E}">
        <p14:creationId xmlns:p14="http://schemas.microsoft.com/office/powerpoint/2010/main" val="54569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2000" b="0" i="0" u="none" strike="noStrike" dirty="0">
                <a:solidFill>
                  <a:srgbClr val="374151"/>
                </a:solidFill>
                <a:effectLst/>
                <a:latin typeface="Söhne"/>
              </a:rPr>
              <a:t>Analysis is a systematic and comprehensive examination of a phenomenon or problem. This includes breaking down complex issues into their constituent parts in order to better understand how they work together. Analysis is a method, as it involves the application of structured methods to gather and organize information, establish models and relationships, and draw conclusions. The goal of analysis is to gain insights and make informed decisions based on the findings.</a:t>
            </a:r>
          </a:p>
          <a:p>
            <a:pPr marL="0" indent="0">
              <a:buFont typeface="Arial" panose="020B0604020202020204" pitchFamily="34" charset="0"/>
              <a:buNone/>
            </a:pPr>
            <a:endParaRPr lang="en-GB" sz="2000" b="0" i="0" u="none" strike="noStrike" dirty="0">
              <a:solidFill>
                <a:srgbClr val="374151"/>
              </a:solidFill>
              <a:effectLst/>
              <a:latin typeface="Söhne"/>
            </a:endParaRPr>
          </a:p>
          <a:p>
            <a:pPr marL="0" indent="0">
              <a:buFont typeface="Arial" panose="020B0604020202020204" pitchFamily="34" charset="0"/>
              <a:buNone/>
            </a:pPr>
            <a:r>
              <a:rPr lang="en-GB" sz="2000" b="0" i="0" u="none" strike="noStrike" dirty="0">
                <a:solidFill>
                  <a:srgbClr val="374151"/>
                </a:solidFill>
                <a:effectLst/>
                <a:latin typeface="Söhne"/>
              </a:rPr>
              <a:t>In searching for methods of external and internal environmental analysis, a quick internet search using related keywords such as "external analysis methods," "environmental analysis," "internal analysis," and so on can be conducted. Be sure to use reliable sources such as academic articles, government websites, or official reports from organizations.</a:t>
            </a:r>
          </a:p>
          <a:p>
            <a:pPr marL="0" indent="0">
              <a:buFont typeface="Arial" panose="020B0604020202020204" pitchFamily="34" charset="0"/>
              <a:buNone/>
            </a:pPr>
            <a:endParaRPr lang="en-GB" sz="2000" b="0" i="0" u="none" strike="noStrike" dirty="0">
              <a:solidFill>
                <a:srgbClr val="374151"/>
              </a:solidFill>
              <a:effectLst/>
              <a:latin typeface="Söhne"/>
            </a:endParaRPr>
          </a:p>
          <a:p>
            <a:pPr marL="0" indent="0">
              <a:buFont typeface="Arial" panose="020B0604020202020204" pitchFamily="34" charset="0"/>
              <a:buNone/>
            </a:pPr>
            <a:r>
              <a:rPr lang="en-GB" sz="2000" b="0" i="0" u="none" strike="noStrike" dirty="0">
                <a:solidFill>
                  <a:srgbClr val="374151"/>
                </a:solidFill>
                <a:effectLst/>
                <a:latin typeface="Söhne"/>
              </a:rPr>
              <a:t>You can also search for case studies in academic journals, business publications, consulting firms, or research organization websites to understand how various organizations have conducted environmental analyses.</a:t>
            </a:r>
          </a:p>
          <a:p>
            <a:pPr marL="0" indent="0">
              <a:buFont typeface="Arial" panose="020B0604020202020204" pitchFamily="34" charset="0"/>
              <a:buNone/>
            </a:pPr>
            <a:endParaRPr lang="en-GB" sz="2000" b="0" i="0" u="none" strike="noStrike" dirty="0">
              <a:solidFill>
                <a:srgbClr val="374151"/>
              </a:solidFill>
              <a:effectLst/>
              <a:latin typeface="Söhne"/>
            </a:endParaRPr>
          </a:p>
          <a:p>
            <a:pPr marL="0" indent="0">
              <a:buFont typeface="Arial" panose="020B0604020202020204" pitchFamily="34" charset="0"/>
              <a:buNone/>
            </a:pPr>
            <a:r>
              <a:rPr lang="en-GB" sz="2000" b="0" i="0" u="none" strike="noStrike" dirty="0">
                <a:solidFill>
                  <a:srgbClr val="374151"/>
                </a:solidFill>
                <a:effectLst/>
                <a:latin typeface="Söhne"/>
              </a:rPr>
              <a:t>When you find different environmental analysis methods, consider their strengths, limitations, and suitability for the specific context being </a:t>
            </a:r>
            <a:r>
              <a:rPr lang="en-GB" sz="2000" b="0" i="0" u="none" strike="noStrike" dirty="0" err="1">
                <a:solidFill>
                  <a:srgbClr val="374151"/>
                </a:solidFill>
                <a:effectLst/>
                <a:latin typeface="Söhne"/>
              </a:rPr>
              <a:t>analyzed</a:t>
            </a:r>
            <a:r>
              <a:rPr lang="en-GB" sz="2000" b="0" i="0" u="none" strike="noStrike" dirty="0">
                <a:solidFill>
                  <a:srgbClr val="374151"/>
                </a:solidFill>
                <a:effectLst/>
                <a:latin typeface="Söhne"/>
              </a:rPr>
              <a:t>. Look for examples of how these methods have been applied in similar situations to understand their suitability and effectiveness.</a:t>
            </a:r>
          </a:p>
          <a:p>
            <a:pPr marL="0" indent="0">
              <a:buFont typeface="Arial" panose="020B0604020202020204" pitchFamily="34" charset="0"/>
              <a:buNone/>
            </a:pPr>
            <a:endParaRPr lang="en-GB" sz="2000" b="0" i="0" u="none" strike="noStrike" dirty="0">
              <a:solidFill>
                <a:srgbClr val="374151"/>
              </a:solidFill>
              <a:effectLst/>
              <a:latin typeface="Söhne"/>
            </a:endParaRPr>
          </a:p>
          <a:p>
            <a:pPr marL="0" indent="0">
              <a:buFont typeface="Arial" panose="020B0604020202020204" pitchFamily="34" charset="0"/>
              <a:buNone/>
            </a:pPr>
            <a:r>
              <a:rPr lang="en-GB" sz="2000" b="0" i="0" u="none" strike="noStrike" dirty="0">
                <a:solidFill>
                  <a:srgbClr val="374151"/>
                </a:solidFill>
                <a:effectLst/>
                <a:latin typeface="Söhne"/>
              </a:rPr>
              <a:t>Don't forget to evaluate the reliability and relevance of your sources before using them in your research.</a:t>
            </a:r>
          </a:p>
          <a:p>
            <a:pPr marL="0" indent="0">
              <a:buFont typeface="Arial" panose="020B0604020202020204" pitchFamily="34" charset="0"/>
              <a:buNone/>
            </a:pPr>
            <a:endParaRPr lang="en-GB" sz="2000" b="0" i="0" u="none" strike="noStrike" dirty="0">
              <a:solidFill>
                <a:srgbClr val="374151"/>
              </a:solidFill>
              <a:effectLst/>
              <a:latin typeface="Söhne"/>
            </a:endParaRPr>
          </a:p>
          <a:p>
            <a:pPr marL="0" indent="0">
              <a:buFont typeface="Arial" panose="020B0604020202020204" pitchFamily="34" charset="0"/>
              <a:buNone/>
            </a:pPr>
            <a:endParaRPr lang="en-GB" sz="2000" b="0" i="0" u="none" strike="noStrike" dirty="0">
              <a:solidFill>
                <a:srgbClr val="374151"/>
              </a:solidFill>
              <a:effectLst/>
              <a:latin typeface="Söhne"/>
            </a:endParaRPr>
          </a:p>
          <a:p>
            <a:pPr marL="0" indent="0">
              <a:buFont typeface="Arial" panose="020B0604020202020204" pitchFamily="34" charset="0"/>
              <a:buNone/>
            </a:pPr>
            <a:r>
              <a:rPr lang="en-GB" sz="2000" b="0" i="0" u="none" strike="noStrike" dirty="0">
                <a:solidFill>
                  <a:srgbClr val="374151"/>
                </a:solidFill>
                <a:effectLst/>
                <a:latin typeface="Söhne"/>
              </a:rPr>
              <a:t>Good luck with the first part of your homework!</a:t>
            </a:r>
          </a:p>
        </p:txBody>
      </p:sp>
      <p:sp>
        <p:nvSpPr>
          <p:cNvPr id="4" name="Slide Number Placeholder 3"/>
          <p:cNvSpPr>
            <a:spLocks noGrp="1"/>
          </p:cNvSpPr>
          <p:nvPr>
            <p:ph type="sldNum" sz="quarter" idx="5"/>
          </p:nvPr>
        </p:nvSpPr>
        <p:spPr/>
        <p:txBody>
          <a:bodyPr/>
          <a:lstStyle/>
          <a:p>
            <a:fld id="{646C9223-55A1-2A4A-9BDA-44299F248D5D}" type="slidenum">
              <a:rPr lang="lt-LT" smtClean="0"/>
              <a:t>30</a:t>
            </a:fld>
            <a:endParaRPr lang="lt-LT"/>
          </a:p>
        </p:txBody>
      </p:sp>
    </p:spTree>
    <p:extLst>
      <p:ext uri="{BB962C8B-B14F-4D97-AF65-F5344CB8AC3E}">
        <p14:creationId xmlns:p14="http://schemas.microsoft.com/office/powerpoint/2010/main" val="428039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systems approach, also known as a systemic approach, is a way of </a:t>
            </a:r>
            <a:r>
              <a:rPr lang="en-GB" dirty="0" err="1"/>
              <a:t>analyzing</a:t>
            </a:r>
            <a:r>
              <a:rPr lang="en-GB" dirty="0"/>
              <a:t> and understanding complex phenomena as interconnected and interdependent systems. It involves looking at a system as a whole and its parts, as well as the relationships and interactions between them. This approach recognizes that changing one part of a system can have impacts on other parts of the system and on the system as a whole.</a:t>
            </a:r>
          </a:p>
          <a:p>
            <a:endParaRPr lang="en-GB" dirty="0"/>
          </a:p>
          <a:p>
            <a:r>
              <a:rPr lang="en-GB" dirty="0"/>
              <a:t>In practical terms, a systems approach can be used in various fields, including engineering, management, biology, social sciences, and ecology, to help identify problems, develop solutions, and make decisions. It is particularly useful in situations where complex issues and uncertainty exist and where multiple perspectives and disciplines are involved. By understanding the underlying patterns and dynamics of a system, a systems approach can help us to develop more effective and sustainable solutions that consider the entire system, rather than just isolated parts of it.</a:t>
            </a:r>
          </a:p>
        </p:txBody>
      </p:sp>
      <p:sp>
        <p:nvSpPr>
          <p:cNvPr id="4" name="Slide Number Placeholder 3"/>
          <p:cNvSpPr>
            <a:spLocks noGrp="1"/>
          </p:cNvSpPr>
          <p:nvPr>
            <p:ph type="sldNum" sz="quarter" idx="5"/>
          </p:nvPr>
        </p:nvSpPr>
        <p:spPr/>
        <p:txBody>
          <a:bodyPr/>
          <a:lstStyle/>
          <a:p>
            <a:fld id="{CB540E06-0625-8A46-9812-778CB6014CAC}" type="slidenum">
              <a:rPr lang="en-GB" smtClean="0"/>
              <a:t>4</a:t>
            </a:fld>
            <a:endParaRPr lang="en-GB"/>
          </a:p>
        </p:txBody>
      </p:sp>
    </p:spTree>
    <p:extLst>
      <p:ext uri="{BB962C8B-B14F-4D97-AF65-F5344CB8AC3E}">
        <p14:creationId xmlns:p14="http://schemas.microsoft.com/office/powerpoint/2010/main" val="233497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System theory is a framework for understanding complex phenomena that emphasizes the interactions between the elements that make up a system. </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A system can be thought of as a structured set of interacting elements that work together to achieve a common purpose or function. The "dictionary" of systems theory includes several key concepts that are used to describe and </a:t>
            </a:r>
            <a:r>
              <a:rPr lang="en-GB" b="0" i="0" u="none" strike="noStrike" dirty="0" err="1">
                <a:solidFill>
                  <a:srgbClr val="374151"/>
                </a:solidFill>
                <a:effectLst/>
                <a:latin typeface="Söhne"/>
              </a:rPr>
              <a:t>analyze</a:t>
            </a:r>
            <a:r>
              <a:rPr lang="en-GB" b="0" i="0" u="none" strike="noStrike" dirty="0">
                <a:solidFill>
                  <a:srgbClr val="374151"/>
                </a:solidFill>
                <a:effectLst/>
                <a:latin typeface="Söhne"/>
              </a:rPr>
              <a:t> systems:</a:t>
            </a:r>
          </a:p>
          <a:p>
            <a:pPr algn="l"/>
            <a:endParaRPr lang="en-GB" b="0" i="0" u="none" strike="noStrike" dirty="0">
              <a:solidFill>
                <a:srgbClr val="374151"/>
              </a:solidFill>
              <a:effectLst/>
              <a:latin typeface="Söhne"/>
            </a:endParaRPr>
          </a:p>
          <a:p>
            <a:pPr marL="171450" indent="-171450" algn="l">
              <a:buFont typeface="Arial" panose="020B0604020202020204" pitchFamily="34" charset="0"/>
              <a:buChar char="•"/>
            </a:pPr>
            <a:r>
              <a:rPr lang="en-GB" b="0" i="0" u="none" strike="noStrike" dirty="0">
                <a:solidFill>
                  <a:srgbClr val="374151"/>
                </a:solidFill>
                <a:effectLst/>
                <a:latin typeface="Söhne"/>
              </a:rPr>
              <a:t>Elements: The individual components that make up a system. In other words, the parts that interact with each other to achieve a common purpose or function.</a:t>
            </a:r>
          </a:p>
          <a:p>
            <a:pPr marL="171450" indent="-171450" algn="l">
              <a:buFont typeface="Arial" panose="020B0604020202020204" pitchFamily="34" charset="0"/>
              <a:buChar char="•"/>
            </a:pPr>
            <a:r>
              <a:rPr lang="en-GB" b="0" i="0" u="none" strike="noStrike" dirty="0">
                <a:solidFill>
                  <a:srgbClr val="374151"/>
                </a:solidFill>
                <a:effectLst/>
                <a:latin typeface="Söhne"/>
              </a:rPr>
              <a:t>Interactions/Connections: The relationships between the elements in a system. These can be positive (when one element's change or action results in a beneficial effect on another element) or negative (when one element's change or action results in a detrimental effect on another element).</a:t>
            </a:r>
          </a:p>
          <a:p>
            <a:pPr marL="171450" indent="-171450" algn="l">
              <a:buFont typeface="Arial" panose="020B0604020202020204" pitchFamily="34" charset="0"/>
              <a:buChar char="•"/>
            </a:pPr>
            <a:r>
              <a:rPr lang="en-GB" b="0" i="0" u="none" strike="noStrike" dirty="0">
                <a:solidFill>
                  <a:srgbClr val="374151"/>
                </a:solidFill>
                <a:effectLst/>
                <a:latin typeface="Söhne"/>
              </a:rPr>
              <a:t>Structure: The organization or arrangement of the elements in a system. This refers to how the elements are connected to each other and how they are arranged in terms of hierarchy and complexity.</a:t>
            </a:r>
          </a:p>
          <a:p>
            <a:pPr marL="171450" indent="-171450" algn="l">
              <a:buFont typeface="Arial" panose="020B0604020202020204" pitchFamily="34" charset="0"/>
              <a:buChar char="•"/>
            </a:pPr>
            <a:r>
              <a:rPr lang="en-GB" b="0" i="0" u="none" strike="noStrike" dirty="0">
                <a:solidFill>
                  <a:srgbClr val="374151"/>
                </a:solidFill>
                <a:effectLst/>
                <a:latin typeface="Söhne"/>
              </a:rPr>
              <a:t>Limits: The boundaries or constraints that define the scope of the system. These could be physical, economic, or social limits.</a:t>
            </a:r>
          </a:p>
          <a:p>
            <a:pPr marL="171450" indent="-171450" algn="l">
              <a:buFont typeface="Arial" panose="020B0604020202020204" pitchFamily="34" charset="0"/>
              <a:buChar char="•"/>
            </a:pPr>
            <a:r>
              <a:rPr lang="en-GB" b="0" i="0" u="none" strike="noStrike" dirty="0">
                <a:solidFill>
                  <a:srgbClr val="374151"/>
                </a:solidFill>
                <a:effectLst/>
                <a:latin typeface="Söhne"/>
              </a:rPr>
              <a:t>The Environment: The larger context in which the system operates. The environment can have a significant impact on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and performance of the system.</a:t>
            </a:r>
          </a:p>
          <a:p>
            <a:pPr marL="171450" indent="-171450" algn="l">
              <a:buFont typeface="Arial" panose="020B0604020202020204" pitchFamily="34" charset="0"/>
              <a:buChar char="•"/>
            </a:pPr>
            <a:r>
              <a:rPr lang="en-GB" b="0" i="0" u="none" strike="noStrike" dirty="0">
                <a:solidFill>
                  <a:srgbClr val="374151"/>
                </a:solidFill>
                <a:effectLst/>
                <a:latin typeface="Söhne"/>
              </a:rPr>
              <a:t>Subsystems: Smaller systems that exist within a larger system. Subsystems are themselves systems that contribute to the overall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and performance of the larger system.</a:t>
            </a:r>
          </a:p>
          <a:p>
            <a:pPr marL="171450" indent="-171450" algn="l">
              <a:buFont typeface="Arial" panose="020B0604020202020204" pitchFamily="34" charset="0"/>
              <a:buChar char="•"/>
            </a:pPr>
            <a:r>
              <a:rPr lang="en-GB" b="0" i="0" u="none" strike="noStrike" dirty="0">
                <a:solidFill>
                  <a:srgbClr val="374151"/>
                </a:solidFill>
                <a:effectLst/>
                <a:latin typeface="Söhne"/>
              </a:rPr>
              <a:t>Input: The resources or information that are needed to operate the system. Input is the flow of material, energy, and information that is required for the system to function.</a:t>
            </a:r>
          </a:p>
          <a:p>
            <a:pPr marL="171450" indent="-171450" algn="l">
              <a:buFont typeface="Arial" panose="020B0604020202020204" pitchFamily="34" charset="0"/>
              <a:buChar char="•"/>
            </a:pPr>
            <a:r>
              <a:rPr lang="en-GB" b="0" i="0" u="none" strike="noStrike" dirty="0">
                <a:solidFill>
                  <a:srgbClr val="374151"/>
                </a:solidFill>
                <a:effectLst/>
                <a:latin typeface="Söhne"/>
              </a:rPr>
              <a:t>Output: The products, services, or outcomes that are produced by the system. Output is the result of the transformation process that occurs within the system.</a:t>
            </a:r>
          </a:p>
          <a:p>
            <a:pPr marL="171450" indent="-171450" algn="l">
              <a:buFont typeface="Arial" panose="020B0604020202020204" pitchFamily="34" charset="0"/>
              <a:buChar char="•"/>
            </a:pPr>
            <a:r>
              <a:rPr lang="en-GB" b="0" i="0" u="none" strike="noStrike" dirty="0">
                <a:solidFill>
                  <a:srgbClr val="374151"/>
                </a:solidFill>
                <a:effectLst/>
                <a:latin typeface="Söhne"/>
              </a:rPr>
              <a:t>Transformation: The process by which input is converted into output. This involves a series of activities and processes that are designed to achieve the system's intended purpose or function.</a:t>
            </a:r>
          </a:p>
          <a:p>
            <a:pPr marL="171450" indent="-171450" algn="l">
              <a:buFont typeface="Arial" panose="020B0604020202020204" pitchFamily="34" charset="0"/>
              <a:buChar char="•"/>
            </a:pPr>
            <a:r>
              <a:rPr lang="en-GB" b="0" i="0" u="none" strike="noStrike" dirty="0">
                <a:solidFill>
                  <a:srgbClr val="374151"/>
                </a:solidFill>
                <a:effectLst/>
                <a:latin typeface="Söhne"/>
              </a:rPr>
              <a:t>Purpose/Function: The intended goal or objective of the system. This guides the system's design, operation, and evaluation.</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These concepts are all interrelated and help to describe and </a:t>
            </a:r>
            <a:r>
              <a:rPr lang="en-GB" b="0" i="0" u="none" strike="noStrike" dirty="0" err="1">
                <a:solidFill>
                  <a:srgbClr val="374151"/>
                </a:solidFill>
                <a:effectLst/>
                <a:latin typeface="Söhne"/>
              </a:rPr>
              <a:t>analyze</a:t>
            </a:r>
            <a:r>
              <a:rPr lang="en-GB" b="0" i="0" u="none" strike="noStrike" dirty="0">
                <a:solidFill>
                  <a:srgbClr val="374151"/>
                </a:solidFill>
                <a:effectLst/>
                <a:latin typeface="Söhne"/>
              </a:rPr>
              <a:t> systems from a systemic perspective. Understanding these concepts can help to identify the relationships and dependencies between different parts of a system, which can then be used to improve the system's performance and design more efficient and effective systems.</a:t>
            </a:r>
          </a:p>
          <a:p>
            <a:pPr algn="l"/>
            <a:endParaRPr lang="en-GB" b="0" i="0" u="none" strike="noStrike" dirty="0">
              <a:solidFill>
                <a:srgbClr val="374151"/>
              </a:solidFill>
              <a:effectLst/>
              <a:latin typeface="Söhne"/>
            </a:endParaRPr>
          </a:p>
          <a:p>
            <a:pPr algn="l"/>
            <a:endParaRPr lang="en-GB" b="0" i="0" u="none" strike="noStrike" dirty="0">
              <a:solidFill>
                <a:srgbClr val="374151"/>
              </a:solidFill>
              <a:effectLst/>
              <a:latin typeface="Söhne"/>
            </a:endParaRPr>
          </a:p>
          <a:p>
            <a:endParaRPr lang="en-GB" dirty="0"/>
          </a:p>
          <a:p>
            <a:endParaRPr lang="lt-LT" dirty="0"/>
          </a:p>
        </p:txBody>
      </p:sp>
      <p:sp>
        <p:nvSpPr>
          <p:cNvPr id="4" name="Slide Number Placeholder 3"/>
          <p:cNvSpPr>
            <a:spLocks noGrp="1"/>
          </p:cNvSpPr>
          <p:nvPr>
            <p:ph type="sldNum" sz="quarter" idx="5"/>
          </p:nvPr>
        </p:nvSpPr>
        <p:spPr/>
        <p:txBody>
          <a:bodyPr/>
          <a:lstStyle/>
          <a:p>
            <a:fld id="{646C9223-55A1-2A4A-9BDA-44299F248D5D}" type="slidenum">
              <a:rPr lang="lt-LT" smtClean="0"/>
              <a:t>5</a:t>
            </a:fld>
            <a:endParaRPr lang="lt-LT"/>
          </a:p>
        </p:txBody>
      </p:sp>
    </p:spTree>
    <p:extLst>
      <p:ext uri="{BB962C8B-B14F-4D97-AF65-F5344CB8AC3E}">
        <p14:creationId xmlns:p14="http://schemas.microsoft.com/office/powerpoint/2010/main" val="3142930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open system is a system that interacts with its environment, meaning that it exchanges matter, energy, and information with the outside world. Examples of open systems include living organisms, social systems, and many industrial and ecological systems. Open systems are influenced by their environment and can adapt and evolve in response to changes in the environment.</a:t>
            </a:r>
          </a:p>
          <a:p>
            <a:endParaRPr lang="en-GB" dirty="0"/>
          </a:p>
          <a:p>
            <a:r>
              <a:rPr lang="en-GB" dirty="0"/>
              <a:t>In contrast, a closed system is a system that does not interact with its environment, meaning that it does not exchange matter, energy, or information with the outside world. An example of a closed system is a sealed container, where nothing can enter or exit the container. Closed systems are typically theoretical constructs that are useful for scientific analysis or </a:t>
            </a:r>
            <a:r>
              <a:rPr lang="en-GB" dirty="0" err="1"/>
              <a:t>modeling</a:t>
            </a:r>
            <a:r>
              <a:rPr lang="en-GB" dirty="0"/>
              <a:t>.</a:t>
            </a:r>
          </a:p>
          <a:p>
            <a:endParaRPr lang="en-GB" dirty="0"/>
          </a:p>
          <a:p>
            <a:r>
              <a:rPr lang="en-GB" dirty="0"/>
              <a:t>It's important to note that most real-world systems are not purely open or closed, but exist on a spectrum between the two. Even seemingly closed systems like a sealed container may still exchange heat with the environment or experience small leaks over time. Additionally, many systems can be viewed as open or closed depending on the level of analysis being used. For example, a cell can be viewed as an open system in the context of the nutrients and energy it absorbs from the environment, but as a closed system in terms of its genetic material and organelles.</a:t>
            </a:r>
          </a:p>
        </p:txBody>
      </p:sp>
      <p:sp>
        <p:nvSpPr>
          <p:cNvPr id="4" name="Slide Number Placeholder 3"/>
          <p:cNvSpPr>
            <a:spLocks noGrp="1"/>
          </p:cNvSpPr>
          <p:nvPr>
            <p:ph type="sldNum" sz="quarter" idx="5"/>
          </p:nvPr>
        </p:nvSpPr>
        <p:spPr/>
        <p:txBody>
          <a:bodyPr/>
          <a:lstStyle/>
          <a:p>
            <a:fld id="{CB540E06-0625-8A46-9812-778CB6014CAC}" type="slidenum">
              <a:rPr lang="en-GB" smtClean="0"/>
              <a:t>6</a:t>
            </a:fld>
            <a:endParaRPr lang="en-GB"/>
          </a:p>
        </p:txBody>
      </p:sp>
    </p:spTree>
    <p:extLst>
      <p:ext uri="{BB962C8B-B14F-4D97-AF65-F5344CB8AC3E}">
        <p14:creationId xmlns:p14="http://schemas.microsoft.com/office/powerpoint/2010/main" val="294093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Importance of Relations in a System</a:t>
            </a:r>
          </a:p>
          <a:p>
            <a:endParaRPr lang="en-GB" dirty="0"/>
          </a:p>
          <a:p>
            <a:pPr marL="171450" indent="-171450">
              <a:buFont typeface="Arial" panose="020B0604020202020204" pitchFamily="34" charset="0"/>
              <a:buChar char="•"/>
            </a:pPr>
            <a:r>
              <a:rPr lang="en-US" sz="1200" dirty="0"/>
              <a:t>In a system, everything is interconnected. It is all about how the relationships and connections between the parts impact the system as a whole. Changing one part of a system will impact the entire system.</a:t>
            </a:r>
          </a:p>
          <a:p>
            <a:pPr marL="171450" indent="-171450">
              <a:buFont typeface="Arial" panose="020B0604020202020204" pitchFamily="34" charset="0"/>
              <a:buChar char="•"/>
            </a:pPr>
            <a:r>
              <a:rPr lang="en-US" sz="1200" dirty="0"/>
              <a:t>Every action and decision will have unintended consequences, so taking the time to analyze a system carefully, instead of rushing to find a “quick and easy fix,” is key.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If you want to change a system, it is more efficient and impactful to change the interconnections and purpose or function than it is to change the elements. Changing the rules and relationships can often create a “whole new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To systems thinkers, there is no final, definitive answer. An answer is often the beginning to a new </a:t>
            </a:r>
            <a:r>
              <a:rPr lang="en-US" sz="1200"/>
              <a:t>question.</a:t>
            </a:r>
            <a:endParaRPr lang="lt-LT" sz="1200"/>
          </a:p>
        </p:txBody>
      </p:sp>
      <p:sp>
        <p:nvSpPr>
          <p:cNvPr id="4" name="Slide Number Placeholder 3"/>
          <p:cNvSpPr>
            <a:spLocks noGrp="1"/>
          </p:cNvSpPr>
          <p:nvPr>
            <p:ph type="sldNum" sz="quarter" idx="5"/>
          </p:nvPr>
        </p:nvSpPr>
        <p:spPr/>
        <p:txBody>
          <a:bodyPr/>
          <a:lstStyle/>
          <a:p>
            <a:fld id="{CB540E06-0625-8A46-9812-778CB6014CAC}" type="slidenum">
              <a:rPr lang="en-GB" smtClean="0"/>
              <a:t>7</a:t>
            </a:fld>
            <a:endParaRPr lang="en-GB"/>
          </a:p>
        </p:txBody>
      </p:sp>
    </p:spTree>
    <p:extLst>
      <p:ext uri="{BB962C8B-B14F-4D97-AF65-F5344CB8AC3E}">
        <p14:creationId xmlns:p14="http://schemas.microsoft.com/office/powerpoint/2010/main" val="417178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8</a:t>
            </a:fld>
            <a:endParaRPr lang="en-GB"/>
          </a:p>
        </p:txBody>
      </p:sp>
    </p:spTree>
    <p:extLst>
      <p:ext uri="{BB962C8B-B14F-4D97-AF65-F5344CB8AC3E}">
        <p14:creationId xmlns:p14="http://schemas.microsoft.com/office/powerpoint/2010/main" val="2793902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1" noProof="0" dirty="0"/>
              <a:t>Remark</a:t>
            </a:r>
            <a:r>
              <a:rPr lang="en-GB" i="1" noProof="0" dirty="0"/>
              <a:t>: </a:t>
            </a:r>
            <a:r>
              <a:rPr lang="en-GB" b="0" i="1" u="none" strike="noStrike" dirty="0">
                <a:solidFill>
                  <a:srgbClr val="374151"/>
                </a:solidFill>
                <a:effectLst/>
                <a:latin typeface="Söhne"/>
              </a:rPr>
              <a:t>The diagram in the slide only highlights the factors of the microenvironment. There are many more factors in the external environment, and various methods are used to </a:t>
            </a:r>
            <a:r>
              <a:rPr lang="en-GB" b="0" i="1" u="none" strike="noStrike" dirty="0" err="1">
                <a:solidFill>
                  <a:srgbClr val="374151"/>
                </a:solidFill>
                <a:effectLst/>
                <a:latin typeface="Söhne"/>
              </a:rPr>
              <a:t>analyze</a:t>
            </a:r>
            <a:r>
              <a:rPr lang="en-GB" b="0" i="1" u="none" strike="noStrike" dirty="0">
                <a:solidFill>
                  <a:srgbClr val="374151"/>
                </a:solidFill>
                <a:effectLst/>
                <a:latin typeface="Söhne"/>
              </a:rPr>
              <a:t> them.</a:t>
            </a:r>
            <a:endParaRPr lang="en-GB" i="1" noProof="0" dirty="0"/>
          </a:p>
          <a:p>
            <a:endParaRPr lang="en-GB" noProof="0" dirty="0"/>
          </a:p>
          <a:p>
            <a:r>
              <a:rPr lang="en-GB" noProof="0" dirty="0"/>
              <a:t>An organization can be viewed as an open system, which means that it interacts with its external environment to receive inputs and transform them into outputs. The open system perspective emphasizes that an organization is not a closed, self-contained entity, but rather is constantly interacting with its environment to obtain the resources it needs to survive and achieve its goals.</a:t>
            </a:r>
          </a:p>
          <a:p>
            <a:endParaRPr lang="en-GB" noProof="0" dirty="0"/>
          </a:p>
          <a:p>
            <a:r>
              <a:rPr lang="en-GB" noProof="0" dirty="0"/>
              <a:t>In an open system, inputs can take many forms, such as materials, money, information, or people. These inputs are transformed through various processes within the organization and then released back into the environment as outputs. Outputs may include products, services, information, or other outcomes that the organization produces.</a:t>
            </a:r>
          </a:p>
          <a:p>
            <a:endParaRPr lang="en-GB" noProof="0" dirty="0"/>
          </a:p>
          <a:p>
            <a:r>
              <a:rPr lang="en-GB" noProof="0" dirty="0"/>
              <a:t>The external environment of an organization can have a significant impact on its performance and success. This environment includes a wide range of factors, such as competitors, customers, suppliers, regulators, social norms, and technological trends. Organizations must monitor and adapt to changes in their external environment to remain competitive and achieve their goals.</a:t>
            </a:r>
          </a:p>
          <a:p>
            <a:endParaRPr lang="en-GB" noProof="0" dirty="0"/>
          </a:p>
          <a:p>
            <a:r>
              <a:rPr lang="en-GB" noProof="0" dirty="0"/>
              <a:t>The open system perspective also emphasizes that an organization is not a single, homogeneous entity, but rather is composed of many different subsystems or departments that have their own unique functions and goals. These subsystems are interconnected and interdependent, and changes in one subsystem can have ripple effects throughout the organization.</a:t>
            </a:r>
          </a:p>
          <a:p>
            <a:endParaRPr lang="en-GB" noProof="0" dirty="0"/>
          </a:p>
          <a:p>
            <a:r>
              <a:rPr lang="en-GB" noProof="0" dirty="0"/>
              <a:t>By viewing an organization as an open system, managers can better understand the complex interactions between the organization and its environment, as well as the interdependence of the different parts of the organization. This perspective can help managers to identify potential sources of dysfunction or inefficiency, develop strategies to improve the overall performance of the organization, and adapt to changes in the environment over time.</a:t>
            </a:r>
          </a:p>
          <a:p>
            <a:endParaRPr lang="en-GB" noProof="0" dirty="0"/>
          </a:p>
          <a:p>
            <a:endParaRPr lang="en-GB" noProof="0" dirty="0"/>
          </a:p>
          <a:p>
            <a:endParaRPr lang="en-GB" noProof="0"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9</a:t>
            </a:fld>
            <a:endParaRPr lang="en-GB"/>
          </a:p>
        </p:txBody>
      </p:sp>
    </p:spTree>
    <p:extLst>
      <p:ext uri="{BB962C8B-B14F-4D97-AF65-F5344CB8AC3E}">
        <p14:creationId xmlns:p14="http://schemas.microsoft.com/office/powerpoint/2010/main" val="3435061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Management can be viewed as a system, where the process of achieving a goal is controlled through feedback loops. From the perspective of the cybernetic control model, management involves changing the state of the object being managed in order to achieve a specific goal. This could include, for example, increasing productivity, improving quality, or reducing costs.</a:t>
            </a:r>
          </a:p>
          <a:p>
            <a:endParaRPr lang="en-GB" dirty="0"/>
          </a:p>
          <a:p>
            <a:r>
              <a:rPr lang="en-GB" dirty="0"/>
              <a:t>In the cybernetic control model, the management process involves a cycle of feedback that is used to control and adjust the system. The feedback loop starts with setting a goal, which is then followed by monitoring the current state of the object of management. Based on the feedback received from monitoring, the system is adjusted to move towards the desired goal. This feedback loop continues until the goal is achieved, or until the goal is revised.</a:t>
            </a:r>
          </a:p>
          <a:p>
            <a:endParaRPr lang="en-GB" dirty="0"/>
          </a:p>
          <a:p>
            <a:r>
              <a:rPr lang="en-GB" dirty="0"/>
              <a:t>The cybernetic control model emphasizes the importance of using feedback to adjust and control the system, rather than simply trying to predict and plan for all possible contingencies. This model recognizes that there will always be uncertainties and changes in the environment that can impact the system, and that feedback is essential for adapting and improving the system over time.</a:t>
            </a:r>
          </a:p>
          <a:p>
            <a:endParaRPr lang="en-GB" dirty="0"/>
          </a:p>
          <a:p>
            <a:r>
              <a:rPr lang="en-GB" dirty="0"/>
              <a:t>Overall, the cybernetic control model provides a useful framework for understanding the management process as a system. By viewing management in this way, managers can more effectively identify and respond to problems, adjust their strategies based on feedback, and work towards achieving their goals.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10</a:t>
            </a:fld>
            <a:endParaRPr lang="en-GB"/>
          </a:p>
        </p:txBody>
      </p:sp>
    </p:spTree>
    <p:extLst>
      <p:ext uri="{BB962C8B-B14F-4D97-AF65-F5344CB8AC3E}">
        <p14:creationId xmlns:p14="http://schemas.microsoft.com/office/powerpoint/2010/main" val="3028091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in">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Title</a:t>
            </a:r>
            <a:r>
              <a:rPr lang="lt-LT" noProof="0" dirty="0"/>
              <a:t> </a:t>
            </a:r>
            <a:r>
              <a:rPr lang="lt-LT" noProof="0" dirty="0" err="1"/>
              <a:t>of</a:t>
            </a:r>
            <a:r>
              <a:rPr lang="lt-LT" noProof="0" dirty="0"/>
              <a:t> </a:t>
            </a:r>
            <a:r>
              <a:rPr lang="lt-LT" noProof="0" dirty="0" err="1"/>
              <a:t>the</a:t>
            </a:r>
            <a:r>
              <a:rPr lang="lt-LT" noProof="0" dirty="0"/>
              <a:t> </a:t>
            </a:r>
            <a:r>
              <a:rPr lang="lt-LT" noProof="0" dirty="0" err="1"/>
              <a:t>presentation</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sp>
        <p:nvSpPr>
          <p:cNvPr id="14" name="Text Placeholder 12">
            <a:extLst>
              <a:ext uri="{FF2B5EF4-FFF2-40B4-BE49-F238E27FC236}">
                <a16:creationId xmlns:a16="http://schemas.microsoft.com/office/drawing/2014/main" id="{C2E5E2C2-ED9C-4B14-BD16-5C88B86E543F}"/>
              </a:ext>
            </a:extLst>
          </p:cNvPr>
          <p:cNvSpPr>
            <a:spLocks noGrp="1"/>
          </p:cNvSpPr>
          <p:nvPr>
            <p:ph type="body" sz="quarter" idx="11" hasCustomPrompt="1"/>
          </p:nvPr>
        </p:nvSpPr>
        <p:spPr>
          <a:xfrm>
            <a:off x="10353892" y="6176327"/>
            <a:ext cx="1750579" cy="266383"/>
          </a:xfrm>
          <a:prstGeom prst="rect">
            <a:avLst/>
          </a:prstGeom>
        </p:spPr>
        <p:txBody>
          <a:bodyPr anchor="b"/>
          <a:lstStyle>
            <a:lvl1pPr marL="0" indent="0" algn="ctr">
              <a:buNone/>
              <a:defRPr sz="1200">
                <a:solidFill>
                  <a:schemeClr val="bg1"/>
                </a:solidFill>
              </a:defRPr>
            </a:lvl1pPr>
            <a:lvl2pPr>
              <a:defRPr sz="1000"/>
            </a:lvl2pPr>
            <a:lvl3pPr>
              <a:defRPr sz="900"/>
            </a:lvl3pPr>
            <a:lvl4pPr>
              <a:defRPr sz="800"/>
            </a:lvl4pPr>
            <a:lvl5pPr>
              <a:defRPr sz="800"/>
            </a:lvl5pPr>
          </a:lstStyle>
          <a:p>
            <a:pPr lvl="0"/>
            <a:r>
              <a:rPr lang="lt-LT" dirty="0" err="1"/>
              <a:t>Date</a:t>
            </a:r>
            <a:endParaRPr lang="en-US" dirty="0"/>
          </a:p>
        </p:txBody>
      </p:sp>
      <p:pic>
        <p:nvPicPr>
          <p:cNvPr id="6" name="Graphic 5">
            <a:extLst>
              <a:ext uri="{FF2B5EF4-FFF2-40B4-BE49-F238E27FC236}">
                <a16:creationId xmlns:a16="http://schemas.microsoft.com/office/drawing/2014/main" id="{175BDB0A-480F-9242-89CC-D1382FBB448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09454" y="283674"/>
            <a:ext cx="2277406" cy="968657"/>
          </a:xfrm>
          <a:prstGeom prst="rect">
            <a:avLst/>
          </a:prstGeom>
        </p:spPr>
      </p:pic>
    </p:spTree>
    <p:extLst>
      <p:ext uri="{BB962C8B-B14F-4D97-AF65-F5344CB8AC3E}">
        <p14:creationId xmlns:p14="http://schemas.microsoft.com/office/powerpoint/2010/main" val="289297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Nuotrauka">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6096000" y="0"/>
            <a:ext cx="6096000" cy="6176961"/>
          </a:xfrm>
          <a:prstGeom prst="rect">
            <a:avLst/>
          </a:prstGeom>
        </p:spPr>
        <p:txBody>
          <a:bodyPr/>
          <a:lstStyle/>
          <a:p>
            <a:r>
              <a:rPr lang="en-GB" dirty="0"/>
              <a:t>Click to upload a picture</a:t>
            </a:r>
            <a:endParaRPr lang="en-US" dirty="0"/>
          </a:p>
        </p:txBody>
      </p:sp>
      <p:sp>
        <p:nvSpPr>
          <p:cNvPr id="25" name="Text Placeholder 12">
            <a:extLst>
              <a:ext uri="{FF2B5EF4-FFF2-40B4-BE49-F238E27FC236}">
                <a16:creationId xmlns:a16="http://schemas.microsoft.com/office/drawing/2014/main" id="{3553403A-EB7C-4A11-849E-99EBB2C932BE}"/>
              </a:ext>
            </a:extLst>
          </p:cNvPr>
          <p:cNvSpPr>
            <a:spLocks noGrp="1"/>
          </p:cNvSpPr>
          <p:nvPr>
            <p:ph type="body" sz="quarter" idx="11" hasCustomPrompt="1"/>
          </p:nvPr>
        </p:nvSpPr>
        <p:spPr>
          <a:xfrm>
            <a:off x="571620" y="6176960"/>
            <a:ext cx="2396177" cy="681039"/>
          </a:xfrm>
          <a:prstGeom prst="rect">
            <a:avLst/>
          </a:prstGeom>
        </p:spPr>
        <p:txBody>
          <a:bodyPr anchor="ctr"/>
          <a:lstStyle>
            <a:lvl1pPr marL="0" indent="0">
              <a:buNone/>
              <a:defRPr sz="800"/>
            </a:lvl1pPr>
          </a:lstStyle>
          <a:p>
            <a:pPr lvl="0"/>
            <a:r>
              <a:rPr lang="lt-LT" sz="800" noProof="0" dirty="0" err="1"/>
              <a:t>Presentation</a:t>
            </a:r>
            <a:r>
              <a:rPr lang="lt-LT" sz="800" noProof="0" dirty="0"/>
              <a:t> </a:t>
            </a:r>
            <a:r>
              <a:rPr lang="lt-LT" sz="800" noProof="0" dirty="0" err="1"/>
              <a:t>title</a:t>
            </a:r>
            <a:endParaRPr lang="en-US" noProof="0" dirty="0"/>
          </a:p>
        </p:txBody>
      </p:sp>
      <p:sp>
        <p:nvSpPr>
          <p:cNvPr id="26" name="Text Placeholder 12">
            <a:extLst>
              <a:ext uri="{FF2B5EF4-FFF2-40B4-BE49-F238E27FC236}">
                <a16:creationId xmlns:a16="http://schemas.microsoft.com/office/drawing/2014/main" id="{B9417CA9-0B2A-45BB-B815-09173918F613}"/>
              </a:ext>
            </a:extLst>
          </p:cNvPr>
          <p:cNvSpPr>
            <a:spLocks noGrp="1"/>
          </p:cNvSpPr>
          <p:nvPr>
            <p:ph type="body" sz="quarter" idx="12" hasCustomPrompt="1"/>
          </p:nvPr>
        </p:nvSpPr>
        <p:spPr>
          <a:xfrm>
            <a:off x="9224203" y="6176960"/>
            <a:ext cx="2396177" cy="681039"/>
          </a:xfrm>
          <a:prstGeom prst="rect">
            <a:avLst/>
          </a:prstGeom>
        </p:spPr>
        <p:txBody>
          <a:bodyPr anchor="ctr"/>
          <a:lstStyle>
            <a:lvl1pPr marL="0" indent="0" algn="r">
              <a:buNone/>
              <a:defRPr sz="800"/>
            </a:lvl1pPr>
          </a:lstStyle>
          <a:p>
            <a:pPr lvl="0"/>
            <a:r>
              <a:rPr lang="lt-LT" sz="800" dirty="0" err="1"/>
              <a:t>Date</a:t>
            </a:r>
            <a:endParaRPr lang="en-US" dirty="0"/>
          </a:p>
        </p:txBody>
      </p:sp>
    </p:spTree>
    <p:extLst>
      <p:ext uri="{BB962C8B-B14F-4D97-AF65-F5344CB8AC3E}">
        <p14:creationId xmlns:p14="http://schemas.microsoft.com/office/powerpoint/2010/main" val="3065204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Nuotrauka">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0571FF4-A7BC-3045-89E2-92C95ED4311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8486" y="1248487"/>
            <a:ext cx="4596275" cy="7879329"/>
          </a:xfrm>
          <a:prstGeom prst="rect">
            <a:avLst/>
          </a:prstGeom>
        </p:spPr>
      </p:pic>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3851808" y="0"/>
            <a:ext cx="8340191" cy="6176961"/>
          </a:xfrm>
          <a:prstGeom prst="rect">
            <a:avLst/>
          </a:prstGeom>
        </p:spPr>
        <p:txBody>
          <a:bodyPr/>
          <a:lstStyle/>
          <a:p>
            <a:r>
              <a:rPr lang="en-GB" dirty="0"/>
              <a:t>Click to upload a picture</a:t>
            </a:r>
            <a:endParaRPr lang="en-US" dirty="0"/>
          </a:p>
        </p:txBody>
      </p:sp>
      <p:sp>
        <p:nvSpPr>
          <p:cNvPr id="25" name="Text Placeholder 12">
            <a:extLst>
              <a:ext uri="{FF2B5EF4-FFF2-40B4-BE49-F238E27FC236}">
                <a16:creationId xmlns:a16="http://schemas.microsoft.com/office/drawing/2014/main" id="{3553403A-EB7C-4A11-849E-99EBB2C932BE}"/>
              </a:ext>
            </a:extLst>
          </p:cNvPr>
          <p:cNvSpPr>
            <a:spLocks noGrp="1"/>
          </p:cNvSpPr>
          <p:nvPr>
            <p:ph type="body" sz="quarter" idx="11" hasCustomPrompt="1"/>
          </p:nvPr>
        </p:nvSpPr>
        <p:spPr>
          <a:xfrm>
            <a:off x="571620" y="6176960"/>
            <a:ext cx="2396177" cy="68103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lt-LT" sz="800" noProof="0" dirty="0" err="1"/>
              <a:t>Presentation</a:t>
            </a:r>
            <a:r>
              <a:rPr lang="lt-LT" sz="800" noProof="0" dirty="0"/>
              <a:t> </a:t>
            </a:r>
            <a:r>
              <a:rPr lang="lt-LT" sz="800" noProof="0" dirty="0" err="1"/>
              <a:t>title</a:t>
            </a:r>
            <a:endParaRPr lang="en-US" noProof="0" dirty="0"/>
          </a:p>
        </p:txBody>
      </p:sp>
      <p:sp>
        <p:nvSpPr>
          <p:cNvPr id="26" name="Text Placeholder 12">
            <a:extLst>
              <a:ext uri="{FF2B5EF4-FFF2-40B4-BE49-F238E27FC236}">
                <a16:creationId xmlns:a16="http://schemas.microsoft.com/office/drawing/2014/main" id="{B9417CA9-0B2A-45BB-B815-09173918F613}"/>
              </a:ext>
            </a:extLst>
          </p:cNvPr>
          <p:cNvSpPr>
            <a:spLocks noGrp="1"/>
          </p:cNvSpPr>
          <p:nvPr>
            <p:ph type="body" sz="quarter" idx="12" hasCustomPrompt="1"/>
          </p:nvPr>
        </p:nvSpPr>
        <p:spPr>
          <a:xfrm>
            <a:off x="9224203" y="6176960"/>
            <a:ext cx="2396177" cy="681039"/>
          </a:xfrm>
          <a:prstGeom prst="rect">
            <a:avLst/>
          </a:prstGeom>
        </p:spPr>
        <p:txBody>
          <a:bodyPr anchor="ctr"/>
          <a:lstStyle>
            <a:lvl1pPr marL="0" indent="0" algn="r">
              <a:buNone/>
              <a:defRPr sz="800"/>
            </a:lvl1pPr>
          </a:lstStyle>
          <a:p>
            <a:pPr lvl="0"/>
            <a:r>
              <a:rPr lang="lt-LT" sz="800" dirty="0" err="1"/>
              <a:t>Date</a:t>
            </a:r>
            <a:endParaRPr lang="en-US" dirty="0"/>
          </a:p>
        </p:txBody>
      </p:sp>
      <p:pic>
        <p:nvPicPr>
          <p:cNvPr id="10" name="Graphic 9">
            <a:extLst>
              <a:ext uri="{FF2B5EF4-FFF2-40B4-BE49-F238E27FC236}">
                <a16:creationId xmlns:a16="http://schemas.microsoft.com/office/drawing/2014/main" id="{4E7A898C-35A3-E148-AE53-BBE27F45CBC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54033" y="1183751"/>
            <a:ext cx="4596275" cy="7879329"/>
          </a:xfrm>
          <a:prstGeom prst="rect">
            <a:avLst/>
          </a:prstGeom>
        </p:spPr>
      </p:pic>
      <p:sp>
        <p:nvSpPr>
          <p:cNvPr id="6" name="Text Placeholder 5">
            <a:extLst>
              <a:ext uri="{FF2B5EF4-FFF2-40B4-BE49-F238E27FC236}">
                <a16:creationId xmlns:a16="http://schemas.microsoft.com/office/drawing/2014/main" id="{EDAF4A23-2938-EF4F-BDDB-2FECC0CC2883}"/>
              </a:ext>
            </a:extLst>
          </p:cNvPr>
          <p:cNvSpPr>
            <a:spLocks noGrp="1"/>
          </p:cNvSpPr>
          <p:nvPr>
            <p:ph type="body" sz="quarter" idx="13" hasCustomPrompt="1"/>
          </p:nvPr>
        </p:nvSpPr>
        <p:spPr>
          <a:xfrm>
            <a:off x="841375" y="2006599"/>
            <a:ext cx="2470967" cy="3602914"/>
          </a:xfrm>
          <a:prstGeom prst="rect">
            <a:avLst/>
          </a:prstGeom>
        </p:spPr>
        <p:txBody>
          <a:bodyPr/>
          <a:lstStyle>
            <a:lvl1pPr>
              <a:lnSpc>
                <a:spcPct val="100000"/>
              </a:lnSpc>
              <a:buNone/>
              <a:defRPr sz="2400"/>
            </a:lvl1pPr>
          </a:lstStyle>
          <a:p>
            <a:pPr>
              <a:lnSpc>
                <a:spcPct val="100000"/>
              </a:lnSpc>
            </a:pPr>
            <a:r>
              <a:rPr lang="en-US" sz="2800" b="1" dirty="0"/>
              <a:t>Content</a:t>
            </a:r>
            <a:endParaRPr lang="en-LT" sz="2800" b="1" dirty="0"/>
          </a:p>
        </p:txBody>
      </p:sp>
    </p:spTree>
    <p:extLst>
      <p:ext uri="{BB962C8B-B14F-4D97-AF65-F5344CB8AC3E}">
        <p14:creationId xmlns:p14="http://schemas.microsoft.com/office/powerpoint/2010/main" val="2855470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title">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Thank</a:t>
            </a:r>
            <a:r>
              <a:rPr lang="lt-LT" noProof="0" dirty="0"/>
              <a:t> </a:t>
            </a:r>
            <a:r>
              <a:rPr lang="lt-LT" noProof="0" dirty="0" err="1"/>
              <a:t>you</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sp>
        <p:nvSpPr>
          <p:cNvPr id="14" name="Text Placeholder 12">
            <a:extLst>
              <a:ext uri="{FF2B5EF4-FFF2-40B4-BE49-F238E27FC236}">
                <a16:creationId xmlns:a16="http://schemas.microsoft.com/office/drawing/2014/main" id="{C2E5E2C2-ED9C-4B14-BD16-5C88B86E543F}"/>
              </a:ext>
            </a:extLst>
          </p:cNvPr>
          <p:cNvSpPr>
            <a:spLocks noGrp="1"/>
          </p:cNvSpPr>
          <p:nvPr>
            <p:ph type="body" sz="quarter" idx="11" hasCustomPrompt="1"/>
          </p:nvPr>
        </p:nvSpPr>
        <p:spPr>
          <a:xfrm>
            <a:off x="10353892" y="6176327"/>
            <a:ext cx="1750579" cy="266383"/>
          </a:xfrm>
          <a:prstGeom prst="rect">
            <a:avLst/>
          </a:prstGeom>
        </p:spPr>
        <p:txBody>
          <a:bodyPr anchor="b"/>
          <a:lstStyle>
            <a:lvl1pPr marL="0" indent="0" algn="ctr">
              <a:buNone/>
              <a:defRPr sz="1200">
                <a:solidFill>
                  <a:schemeClr val="bg1"/>
                </a:solidFill>
              </a:defRPr>
            </a:lvl1pPr>
            <a:lvl2pPr>
              <a:defRPr sz="1000"/>
            </a:lvl2pPr>
            <a:lvl3pPr>
              <a:defRPr sz="900"/>
            </a:lvl3pPr>
            <a:lvl4pPr>
              <a:defRPr sz="800"/>
            </a:lvl4pPr>
            <a:lvl5pPr>
              <a:defRPr sz="800"/>
            </a:lvl5pPr>
          </a:lstStyle>
          <a:p>
            <a:pPr lvl="0"/>
            <a:r>
              <a:rPr lang="lt-LT" dirty="0" err="1"/>
              <a:t>Date</a:t>
            </a:r>
            <a:endParaRPr lang="en-US" dirty="0"/>
          </a:p>
        </p:txBody>
      </p:sp>
      <p:pic>
        <p:nvPicPr>
          <p:cNvPr id="6" name="Graphic 5">
            <a:extLst>
              <a:ext uri="{FF2B5EF4-FFF2-40B4-BE49-F238E27FC236}">
                <a16:creationId xmlns:a16="http://schemas.microsoft.com/office/drawing/2014/main" id="{175BDB0A-480F-9242-89CC-D1382FBB448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09454" y="283674"/>
            <a:ext cx="2277406" cy="968657"/>
          </a:xfrm>
          <a:prstGeom prst="rect">
            <a:avLst/>
          </a:prstGeom>
        </p:spPr>
      </p:pic>
      <p:sp>
        <p:nvSpPr>
          <p:cNvPr id="7" name="Text Placeholder 12">
            <a:extLst>
              <a:ext uri="{FF2B5EF4-FFF2-40B4-BE49-F238E27FC236}">
                <a16:creationId xmlns:a16="http://schemas.microsoft.com/office/drawing/2014/main" id="{E8D57F57-BA19-2C4C-B009-E3283BF89BC1}"/>
              </a:ext>
            </a:extLst>
          </p:cNvPr>
          <p:cNvSpPr>
            <a:spLocks noGrp="1"/>
          </p:cNvSpPr>
          <p:nvPr>
            <p:ph type="body" sz="quarter" idx="12" hasCustomPrompt="1"/>
          </p:nvPr>
        </p:nvSpPr>
        <p:spPr>
          <a:xfrm>
            <a:off x="554694" y="4235932"/>
            <a:ext cx="3520691" cy="1124344"/>
          </a:xfrm>
          <a:prstGeom prst="rect">
            <a:avLst/>
          </a:prstGeom>
        </p:spPr>
        <p:txBody>
          <a:bodyPr/>
          <a:lstStyle>
            <a:lvl1pPr marL="0" indent="0" algn="l">
              <a:lnSpc>
                <a:spcPct val="100000"/>
              </a:lnSpc>
              <a:buNone/>
              <a:defRPr sz="1800">
                <a:solidFill>
                  <a:schemeClr val="bg1"/>
                </a:solidFill>
              </a:defRPr>
            </a:lvl1pPr>
            <a:lvl2pPr>
              <a:defRPr sz="1000"/>
            </a:lvl2pPr>
            <a:lvl3pPr>
              <a:defRPr sz="900"/>
            </a:lvl3pPr>
            <a:lvl4pPr>
              <a:defRPr sz="800"/>
            </a:lvl4pPr>
            <a:lvl5pPr>
              <a:defRPr sz="800"/>
            </a:lvl5pPr>
          </a:lstStyle>
          <a:p>
            <a:pPr lvl="0"/>
            <a:r>
              <a:rPr lang="lt-LT" noProof="0" dirty="0" err="1"/>
              <a:t>name@domain.com</a:t>
            </a:r>
            <a:br>
              <a:rPr lang="lt-LT" noProof="0" dirty="0"/>
            </a:br>
            <a:r>
              <a:rPr lang="lt-LT" noProof="0" dirty="0"/>
              <a:t>+000 000 00 000</a:t>
            </a:r>
            <a:endParaRPr lang="en-US" noProof="0" dirty="0"/>
          </a:p>
        </p:txBody>
      </p:sp>
    </p:spTree>
    <p:extLst>
      <p:ext uri="{BB962C8B-B14F-4D97-AF65-F5344CB8AC3E}">
        <p14:creationId xmlns:p14="http://schemas.microsoft.com/office/powerpoint/2010/main" val="1046804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1389F8-9C8C-43D8-A1BE-8E81D7D001F3}"/>
              </a:ext>
            </a:extLst>
          </p:cNvPr>
          <p:cNvSpPr>
            <a:spLocks noGrp="1"/>
          </p:cNvSpPr>
          <p:nvPr>
            <p:ph type="title" idx="4294967295"/>
          </p:nvPr>
        </p:nvSpPr>
        <p:spPr>
          <a:xfrm>
            <a:off x="571622" y="365126"/>
            <a:ext cx="4483280" cy="1019058"/>
          </a:xfrm>
          <a:prstGeom prst="rect">
            <a:avLst/>
          </a:prstGeom>
        </p:spPr>
        <p:txBody>
          <a:bodyPr anchor="ctr">
            <a:normAutofit fontScale="90000"/>
          </a:bodyPr>
          <a:lstStyle>
            <a:lvl1pPr>
              <a:defRPr b="0" baseline="0">
                <a:solidFill>
                  <a:schemeClr val="tx1"/>
                </a:solidFill>
              </a:defRPr>
            </a:lvl1pPr>
          </a:lstStyle>
          <a:p>
            <a:r>
              <a:rPr lang="en-US" sz="4000" b="1" dirty="0">
                <a:latin typeface="Arial" panose="020B0604020202020204" pitchFamily="34" charset="0"/>
                <a:cs typeface="Arial" panose="020B0604020202020204" pitchFamily="34" charset="0"/>
              </a:rPr>
              <a:t>Click to edit Master title style</a:t>
            </a:r>
          </a:p>
        </p:txBody>
      </p:sp>
      <p:sp>
        <p:nvSpPr>
          <p:cNvPr id="4" name="Content Placeholder 2">
            <a:extLst>
              <a:ext uri="{FF2B5EF4-FFF2-40B4-BE49-F238E27FC236}">
                <a16:creationId xmlns:a16="http://schemas.microsoft.com/office/drawing/2014/main" id="{D5F1CD5A-CEDC-492D-AA05-893AEFDC298D}"/>
              </a:ext>
            </a:extLst>
          </p:cNvPr>
          <p:cNvSpPr>
            <a:spLocks noGrp="1"/>
          </p:cNvSpPr>
          <p:nvPr>
            <p:ph idx="4294967295"/>
          </p:nvPr>
        </p:nvSpPr>
        <p:spPr>
          <a:xfrm>
            <a:off x="571622" y="2344318"/>
            <a:ext cx="11048758" cy="3832644"/>
          </a:xfrm>
          <a:prstGeom prst="rect">
            <a:avLst/>
          </a:prstGeom>
        </p:spPr>
        <p:txBody>
          <a:bodyPr>
            <a:normAutofit/>
          </a:bodyPr>
          <a:lstStyle>
            <a:lvl1pPr>
              <a:defRPr>
                <a:solidFill>
                  <a:schemeClr val="bg1"/>
                </a:solidFill>
              </a:defRPr>
            </a:lvl1pPr>
          </a:lstStyle>
          <a:p>
            <a:pPr marL="0" lvl="0" indent="0">
              <a:lnSpc>
                <a:spcPct val="150000"/>
              </a:lnSpc>
              <a:buNone/>
            </a:pPr>
            <a:r>
              <a:rPr lang="en-US" sz="1100" b="0" i="0" dirty="0">
                <a:solidFill>
                  <a:srgbClr val="000000"/>
                </a:solidFill>
                <a:effectLst/>
                <a:latin typeface="Arial" panose="020B0604020202020204" pitchFamily="34" charset="0"/>
                <a:cs typeface="Arial" panose="020B0604020202020204" pitchFamily="34" charset="0"/>
              </a:rPr>
              <a:t>Click to edit Master text styles</a:t>
            </a:r>
          </a:p>
        </p:txBody>
      </p:sp>
      <p:sp>
        <p:nvSpPr>
          <p:cNvPr id="13" name="Text Placeholder 12">
            <a:extLst>
              <a:ext uri="{FF2B5EF4-FFF2-40B4-BE49-F238E27FC236}">
                <a16:creationId xmlns:a16="http://schemas.microsoft.com/office/drawing/2014/main" id="{F0E12C56-23FB-44A3-BEC6-73300A5A86F0}"/>
              </a:ext>
            </a:extLst>
          </p:cNvPr>
          <p:cNvSpPr>
            <a:spLocks noGrp="1"/>
          </p:cNvSpPr>
          <p:nvPr>
            <p:ph type="body" sz="quarter" idx="10" hasCustomPrompt="1"/>
          </p:nvPr>
        </p:nvSpPr>
        <p:spPr>
          <a:xfrm>
            <a:off x="571620" y="6176960"/>
            <a:ext cx="2396177" cy="681039"/>
          </a:xfrm>
          <a:prstGeom prst="rect">
            <a:avLst/>
          </a:prstGeom>
        </p:spPr>
        <p:txBody>
          <a:bodyPr anchor="ctr"/>
          <a:lstStyle>
            <a:lvl1pPr marL="0" indent="0">
              <a:buNone/>
              <a:defRPr sz="800">
                <a:solidFill>
                  <a:schemeClr val="tx1"/>
                </a:solidFill>
              </a:defRPr>
            </a:lvl1pPr>
          </a:lstStyle>
          <a:p>
            <a:pPr lvl="0"/>
            <a:r>
              <a:rPr lang="en-US" noProof="0" dirty="0"/>
              <a:t>Presentation name goes here</a:t>
            </a:r>
          </a:p>
        </p:txBody>
      </p:sp>
      <p:sp>
        <p:nvSpPr>
          <p:cNvPr id="14" name="Text Placeholder 12">
            <a:extLst>
              <a:ext uri="{FF2B5EF4-FFF2-40B4-BE49-F238E27FC236}">
                <a16:creationId xmlns:a16="http://schemas.microsoft.com/office/drawing/2014/main" id="{3E5FAA83-A8DF-44A4-BFC5-70A3F33FBED1}"/>
              </a:ext>
            </a:extLst>
          </p:cNvPr>
          <p:cNvSpPr>
            <a:spLocks noGrp="1"/>
          </p:cNvSpPr>
          <p:nvPr>
            <p:ph type="body" sz="quarter" idx="11" hasCustomPrompt="1"/>
          </p:nvPr>
        </p:nvSpPr>
        <p:spPr>
          <a:xfrm>
            <a:off x="9224203" y="6176960"/>
            <a:ext cx="2396177" cy="681039"/>
          </a:xfrm>
          <a:prstGeom prst="rect">
            <a:avLst/>
          </a:prstGeom>
        </p:spPr>
        <p:txBody>
          <a:bodyPr anchor="ctr"/>
          <a:lstStyle>
            <a:lvl1pPr marL="0" indent="0" algn="r">
              <a:buNone/>
              <a:defRPr sz="800">
                <a:solidFill>
                  <a:schemeClr val="tx1"/>
                </a:solidFill>
              </a:defRPr>
            </a:lvl1pPr>
          </a:lstStyle>
          <a:p>
            <a:pPr lvl="0"/>
            <a:r>
              <a:rPr lang="en-US" sz="800" noProof="0" dirty="0"/>
              <a:t>Date</a:t>
            </a:r>
            <a:endParaRPr lang="en-US" noProof="0" dirty="0"/>
          </a:p>
        </p:txBody>
      </p:sp>
    </p:spTree>
    <p:extLst>
      <p:ext uri="{BB962C8B-B14F-4D97-AF65-F5344CB8AC3E}">
        <p14:creationId xmlns:p14="http://schemas.microsoft.com/office/powerpoint/2010/main" val="3241039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eksta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D24A7-BC2A-264B-86EC-2FB74CE95DA0}"/>
              </a:ext>
            </a:extLst>
          </p:cNvPr>
          <p:cNvSpPr>
            <a:spLocks noGrp="1"/>
          </p:cNvSpPr>
          <p:nvPr>
            <p:ph type="title" hasCustomPrompt="1"/>
          </p:nvPr>
        </p:nvSpPr>
        <p:spPr>
          <a:xfrm>
            <a:off x="550863" y="296657"/>
            <a:ext cx="11125200"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42623299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guide id="4" pos="7355">
          <p15:clr>
            <a:srgbClr val="FBAE40"/>
          </p15:clr>
        </p15:guide>
        <p15:guide id="5" orient="horz" pos="1480">
          <p15:clr>
            <a:srgbClr val="FBAE40"/>
          </p15:clr>
        </p15:guide>
        <p15:guide id="6" orient="horz" pos="1026">
          <p15:clr>
            <a:srgbClr val="FBAE40"/>
          </p15:clr>
        </p15:guide>
        <p15:guide id="7" orient="horz" pos="187">
          <p15:clr>
            <a:srgbClr val="FBAE40"/>
          </p15:clr>
        </p15:guide>
        <p15:guide id="8" orient="horz" pos="388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erminų skaidrė">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D24A7-BC2A-264B-86EC-2FB74CE95DA0}"/>
              </a:ext>
            </a:extLst>
          </p:cNvPr>
          <p:cNvSpPr>
            <a:spLocks noGrp="1"/>
          </p:cNvSpPr>
          <p:nvPr>
            <p:ph type="title" hasCustomPrompt="1"/>
          </p:nvPr>
        </p:nvSpPr>
        <p:spPr>
          <a:xfrm>
            <a:off x="550862" y="296657"/>
            <a:ext cx="11112817"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5" name="Text Placeholder 4">
            <a:extLst>
              <a:ext uri="{FF2B5EF4-FFF2-40B4-BE49-F238E27FC236}">
                <a16:creationId xmlns:a16="http://schemas.microsoft.com/office/drawing/2014/main" id="{A18D0F73-C04F-E1CD-ABE9-873E6D97D192}"/>
              </a:ext>
            </a:extLst>
          </p:cNvPr>
          <p:cNvSpPr>
            <a:spLocks noGrp="1"/>
          </p:cNvSpPr>
          <p:nvPr>
            <p:ph type="body" sz="quarter" idx="10" hasCustomPrompt="1"/>
          </p:nvPr>
        </p:nvSpPr>
        <p:spPr>
          <a:xfrm>
            <a:off x="550863" y="2349500"/>
            <a:ext cx="11112500" cy="3816350"/>
          </a:xfrm>
          <a:prstGeom prst="rect">
            <a:avLst/>
          </a:prstGeom>
        </p:spPr>
        <p:txBody>
          <a:bodyPr/>
          <a:lstStyle>
            <a:lvl1pPr>
              <a:defRPr b="1">
                <a:solidFill>
                  <a:schemeClr val="accent1"/>
                </a:solidFill>
              </a:defRPr>
            </a:lvl1pPr>
            <a:lvl2pPr marL="685800" indent="-228600">
              <a:lnSpc>
                <a:spcPct val="100000"/>
              </a:lnSpc>
              <a:spcAft>
                <a:spcPts val="1200"/>
              </a:spcAft>
              <a:buFont typeface="System Font Regular"/>
              <a:buChar char="–"/>
              <a:defRPr/>
            </a:lvl2pPr>
          </a:lstStyle>
          <a:p>
            <a:pPr lvl="0"/>
            <a:r>
              <a:rPr lang="en-GB" dirty="0" err="1"/>
              <a:t>Terminas</a:t>
            </a:r>
            <a:r>
              <a:rPr lang="en-GB" dirty="0"/>
              <a:t> 1</a:t>
            </a:r>
          </a:p>
          <a:p>
            <a:pPr lvl="1"/>
            <a:r>
              <a:rPr lang="en-GB" dirty="0" err="1"/>
              <a:t>Termino</a:t>
            </a:r>
            <a:r>
              <a:rPr lang="en-GB" dirty="0"/>
              <a:t> </a:t>
            </a:r>
            <a:r>
              <a:rPr lang="en-GB" dirty="0" err="1"/>
              <a:t>paaiškinimas</a:t>
            </a:r>
            <a:endParaRPr lang="en-GB" dirty="0"/>
          </a:p>
          <a:p>
            <a:pPr lvl="0"/>
            <a:r>
              <a:rPr lang="en-GB" dirty="0" err="1"/>
              <a:t>Terminas</a:t>
            </a:r>
            <a:r>
              <a:rPr lang="en-GB" dirty="0"/>
              <a:t> 2</a:t>
            </a:r>
          </a:p>
          <a:p>
            <a:pPr lvl="1"/>
            <a:r>
              <a:rPr lang="en-GB" dirty="0" err="1"/>
              <a:t>Termino</a:t>
            </a:r>
            <a:r>
              <a:rPr lang="en-GB" dirty="0"/>
              <a:t> </a:t>
            </a:r>
            <a:r>
              <a:rPr lang="en-GB" dirty="0" err="1"/>
              <a:t>paaiškinimas</a:t>
            </a:r>
            <a:endParaRPr lang="en-GB" dirty="0"/>
          </a:p>
          <a:p>
            <a:pPr lvl="0"/>
            <a:r>
              <a:rPr lang="en-GB" dirty="0" err="1"/>
              <a:t>Terminas</a:t>
            </a:r>
            <a:r>
              <a:rPr lang="en-GB" dirty="0"/>
              <a:t> 3</a:t>
            </a:r>
          </a:p>
          <a:p>
            <a:pPr lvl="1"/>
            <a:r>
              <a:rPr lang="en-GB" dirty="0" err="1"/>
              <a:t>Termino</a:t>
            </a:r>
            <a:r>
              <a:rPr lang="en-GB" dirty="0"/>
              <a:t> </a:t>
            </a:r>
            <a:r>
              <a:rPr lang="en-GB" dirty="0" err="1"/>
              <a:t>paaiškinimas</a:t>
            </a:r>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1137949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guide id="4" pos="7355">
          <p15:clr>
            <a:srgbClr val="FBAE40"/>
          </p15:clr>
        </p15:guide>
        <p15:guide id="5" orient="horz" pos="1480">
          <p15:clr>
            <a:srgbClr val="FBAE40"/>
          </p15:clr>
        </p15:guide>
        <p15:guide id="6" orient="horz" pos="1026">
          <p15:clr>
            <a:srgbClr val="FBAE40"/>
          </p15:clr>
        </p15:guide>
        <p15:guide id="7" orient="horz" pos="187">
          <p15:clr>
            <a:srgbClr val="FBAE40"/>
          </p15:clr>
        </p15:guide>
        <p15:guide id="8" orient="horz" pos="388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5733" y="116632"/>
            <a:ext cx="8064896" cy="1498178"/>
          </a:xfrm>
          <a:prstGeom prst="rect">
            <a:avLst/>
          </a:prstGeom>
        </p:spPr>
        <p:txBody>
          <a:bodyPr anchor="ctr"/>
          <a:lstStyle>
            <a:lvl1pPr algn="l">
              <a:defRPr>
                <a:solidFill>
                  <a:srgbClr val="003A6C"/>
                </a:solidFill>
              </a:defRPr>
            </a:lvl1pPr>
          </a:lstStyle>
          <a:p>
            <a:r>
              <a:rPr lang="en-US"/>
              <a:t>Click to edit Master title style</a:t>
            </a:r>
            <a:endParaRPr lang="lt-LT" dirty="0"/>
          </a:p>
        </p:txBody>
      </p:sp>
      <p:sp>
        <p:nvSpPr>
          <p:cNvPr id="3" name="Content Placeholder 2"/>
          <p:cNvSpPr>
            <a:spLocks noGrp="1"/>
          </p:cNvSpPr>
          <p:nvPr>
            <p:ph idx="1"/>
          </p:nvPr>
        </p:nvSpPr>
        <p:spPr>
          <a:xfrm>
            <a:off x="609600" y="1700808"/>
            <a:ext cx="11151029" cy="4608512"/>
          </a:xfrm>
          <a:prstGeom prst="rect">
            <a:avLst/>
          </a:prstGeom>
        </p:spPr>
        <p:txBody>
          <a:bodyPr/>
          <a:lstStyle>
            <a:lvl1pPr>
              <a:defRPr sz="2800">
                <a:solidFill>
                  <a:schemeClr val="tx1"/>
                </a:solidFill>
                <a:latin typeface="Arial" pitchFamily="34" charset="0"/>
                <a:cs typeface="Arial" pitchFamily="34" charset="0"/>
              </a:defRPr>
            </a:lvl1pPr>
            <a:lvl2pPr>
              <a:defRPr sz="2400">
                <a:solidFill>
                  <a:schemeClr val="tx1"/>
                </a:solidFill>
                <a:latin typeface="Arial" pitchFamily="34" charset="0"/>
                <a:cs typeface="Arial" pitchFamily="34" charset="0"/>
              </a:defRPr>
            </a:lvl2pPr>
            <a:lvl3pPr>
              <a:defRPr sz="2000">
                <a:solidFill>
                  <a:schemeClr val="tx1"/>
                </a:solidFill>
                <a:latin typeface="Arial" pitchFamily="34" charset="0"/>
                <a:cs typeface="Arial" pitchFamily="34" charset="0"/>
              </a:defRPr>
            </a:lvl3pPr>
            <a:lvl4pPr>
              <a:defRPr sz="1800">
                <a:solidFill>
                  <a:schemeClr val="tx1"/>
                </a:solidFill>
                <a:latin typeface="Arial" pitchFamily="34" charset="0"/>
                <a:cs typeface="Arial" pitchFamily="34" charset="0"/>
              </a:defRPr>
            </a:lvl4pPr>
            <a:lvl5pPr>
              <a:defRPr sz="180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t-LT" dirty="0"/>
          </a:p>
        </p:txBody>
      </p:sp>
      <p:sp>
        <p:nvSpPr>
          <p:cNvPr id="5" name="Footer Placeholder 4"/>
          <p:cNvSpPr>
            <a:spLocks noGrp="1"/>
          </p:cNvSpPr>
          <p:nvPr>
            <p:ph type="ftr" sz="quarter" idx="11"/>
          </p:nvPr>
        </p:nvSpPr>
        <p:spPr>
          <a:xfrm>
            <a:off x="623392" y="6356351"/>
            <a:ext cx="10177131" cy="365125"/>
          </a:xfrm>
          <a:prstGeom prst="rect">
            <a:avLst/>
          </a:prstGeom>
        </p:spPr>
        <p:txBody>
          <a:bodyPr/>
          <a:lstStyle>
            <a:lvl1pPr>
              <a:defRPr>
                <a:solidFill>
                  <a:srgbClr val="666666"/>
                </a:solidFill>
                <a:latin typeface="Arial" pitchFamily="34" charset="0"/>
                <a:cs typeface="Arial" pitchFamily="34" charset="0"/>
              </a:defRPr>
            </a:lvl1pPr>
          </a:lstStyle>
          <a:p>
            <a:endParaRPr lang="lt-LT"/>
          </a:p>
        </p:txBody>
      </p:sp>
      <p:sp>
        <p:nvSpPr>
          <p:cNvPr id="6" name="Slide Number Placeholder 5"/>
          <p:cNvSpPr>
            <a:spLocks noGrp="1"/>
          </p:cNvSpPr>
          <p:nvPr>
            <p:ph type="sldNum" sz="quarter" idx="12"/>
          </p:nvPr>
        </p:nvSpPr>
        <p:spPr>
          <a:xfrm>
            <a:off x="10896533" y="6356351"/>
            <a:ext cx="864096" cy="365125"/>
          </a:xfrm>
          <a:prstGeom prst="rect">
            <a:avLst/>
          </a:prstGeom>
        </p:spPr>
        <p:txBody>
          <a:bodyPr/>
          <a:lstStyle>
            <a:lvl1pPr>
              <a:defRPr>
                <a:solidFill>
                  <a:srgbClr val="666666"/>
                </a:solidFill>
                <a:latin typeface="Arial" pitchFamily="34" charset="0"/>
                <a:cs typeface="Arial" pitchFamily="34" charset="0"/>
              </a:defRPr>
            </a:lvl1pPr>
          </a:lstStyle>
          <a:p>
            <a:fld id="{A451E2BC-D197-42E0-93EA-4E24880C5CE1}" type="slidenum">
              <a:rPr lang="lt-LT" smtClean="0"/>
              <a:t>‹#›</a:t>
            </a:fld>
            <a:endParaRPr lang="lt-LT"/>
          </a:p>
        </p:txBody>
      </p:sp>
    </p:spTree>
    <p:extLst>
      <p:ext uri="{BB962C8B-B14F-4D97-AF65-F5344CB8AC3E}">
        <p14:creationId xmlns:p14="http://schemas.microsoft.com/office/powerpoint/2010/main" val="408929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ulinis_fakultetui">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Title</a:t>
            </a:r>
            <a:r>
              <a:rPr lang="lt-LT" noProof="0" dirty="0"/>
              <a:t> </a:t>
            </a:r>
            <a:r>
              <a:rPr lang="lt-LT" noProof="0" dirty="0" err="1"/>
              <a:t>of</a:t>
            </a:r>
            <a:r>
              <a:rPr lang="lt-LT" noProof="0" dirty="0"/>
              <a:t> </a:t>
            </a:r>
            <a:r>
              <a:rPr lang="lt-LT" noProof="0" dirty="0" err="1"/>
              <a:t>the</a:t>
            </a:r>
            <a:r>
              <a:rPr lang="lt-LT" noProof="0" dirty="0"/>
              <a:t> </a:t>
            </a:r>
            <a:r>
              <a:rPr lang="lt-LT" noProof="0" dirty="0" err="1"/>
              <a:t>presentation</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sp>
        <p:nvSpPr>
          <p:cNvPr id="14" name="Text Placeholder 12">
            <a:extLst>
              <a:ext uri="{FF2B5EF4-FFF2-40B4-BE49-F238E27FC236}">
                <a16:creationId xmlns:a16="http://schemas.microsoft.com/office/drawing/2014/main" id="{C2E5E2C2-ED9C-4B14-BD16-5C88B86E543F}"/>
              </a:ext>
            </a:extLst>
          </p:cNvPr>
          <p:cNvSpPr>
            <a:spLocks noGrp="1"/>
          </p:cNvSpPr>
          <p:nvPr>
            <p:ph type="body" sz="quarter" idx="11" hasCustomPrompt="1"/>
          </p:nvPr>
        </p:nvSpPr>
        <p:spPr>
          <a:xfrm>
            <a:off x="10353892" y="6176327"/>
            <a:ext cx="1750579" cy="266383"/>
          </a:xfrm>
          <a:prstGeom prst="rect">
            <a:avLst/>
          </a:prstGeom>
        </p:spPr>
        <p:txBody>
          <a:bodyPr anchor="b"/>
          <a:lstStyle>
            <a:lvl1pPr marL="0" indent="0" algn="ctr">
              <a:buNone/>
              <a:defRPr sz="1200">
                <a:solidFill>
                  <a:schemeClr val="bg1"/>
                </a:solidFill>
              </a:defRPr>
            </a:lvl1pPr>
            <a:lvl2pPr>
              <a:defRPr sz="1000"/>
            </a:lvl2pPr>
            <a:lvl3pPr>
              <a:defRPr sz="900"/>
            </a:lvl3pPr>
            <a:lvl4pPr>
              <a:defRPr sz="800"/>
            </a:lvl4pPr>
            <a:lvl5pPr>
              <a:defRPr sz="800"/>
            </a:lvl5pPr>
          </a:lstStyle>
          <a:p>
            <a:pPr lvl="0"/>
            <a:r>
              <a:rPr lang="lt-LT" dirty="0" err="1"/>
              <a:t>Date</a:t>
            </a:r>
            <a:endParaRPr lang="en-US" dirty="0"/>
          </a:p>
        </p:txBody>
      </p:sp>
    </p:spTree>
    <p:extLst>
      <p:ext uri="{BB962C8B-B14F-4D97-AF65-F5344CB8AC3E}">
        <p14:creationId xmlns:p14="http://schemas.microsoft.com/office/powerpoint/2010/main" val="1362854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Skyrius">
    <p:bg>
      <p:bgPr>
        <a:solidFill>
          <a:schemeClr val="accent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AA3A4-CB12-F642-B77E-F32DB9F3F66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07818"/>
            <a:ext cx="12192000" cy="6650182"/>
          </a:xfrm>
          <a:prstGeom prst="rect">
            <a:avLst/>
          </a:prstGeom>
        </p:spPr>
      </p:pic>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08" y="492062"/>
            <a:ext cx="1041098" cy="296465"/>
          </a:xfrm>
          <a:prstGeom prst="rect">
            <a:avLst/>
          </a:prstGeom>
        </p:spPr>
      </p:pic>
      <p:sp>
        <p:nvSpPr>
          <p:cNvPr id="4" name="Title 3">
            <a:extLst>
              <a:ext uri="{FF2B5EF4-FFF2-40B4-BE49-F238E27FC236}">
                <a16:creationId xmlns:a16="http://schemas.microsoft.com/office/drawing/2014/main" id="{5A964CC1-BD46-B14A-8F54-DAD8428561EF}"/>
              </a:ext>
            </a:extLst>
          </p:cNvPr>
          <p:cNvSpPr>
            <a:spLocks noGrp="1"/>
          </p:cNvSpPr>
          <p:nvPr>
            <p:ph type="title" hasCustomPrompt="1"/>
          </p:nvPr>
        </p:nvSpPr>
        <p:spPr>
          <a:xfrm>
            <a:off x="1432506" y="3768462"/>
            <a:ext cx="6972939" cy="1908314"/>
          </a:xfrm>
          <a:prstGeom prst="rect">
            <a:avLst/>
          </a:prstGeom>
        </p:spPr>
        <p:txBody>
          <a:bodyPr anchor="b"/>
          <a:lstStyle>
            <a:lvl1pPr>
              <a:defRPr>
                <a:solidFill>
                  <a:schemeClr val="bg1"/>
                </a:solidFill>
              </a:defRPr>
            </a:lvl1pPr>
          </a:lstStyle>
          <a:p>
            <a:r>
              <a:rPr lang="en-GB" dirty="0"/>
              <a:t>Lecture/seminar title</a:t>
            </a:r>
            <a:endParaRPr lang="en-LT" dirty="0"/>
          </a:p>
        </p:txBody>
      </p:sp>
      <p:sp>
        <p:nvSpPr>
          <p:cNvPr id="11" name="Text Placeholder 10">
            <a:extLst>
              <a:ext uri="{FF2B5EF4-FFF2-40B4-BE49-F238E27FC236}">
                <a16:creationId xmlns:a16="http://schemas.microsoft.com/office/drawing/2014/main" id="{7E693928-5B3C-66C0-162C-B331F3FDD1AC}"/>
              </a:ext>
            </a:extLst>
          </p:cNvPr>
          <p:cNvSpPr>
            <a:spLocks noGrp="1"/>
          </p:cNvSpPr>
          <p:nvPr>
            <p:ph type="body" sz="quarter" idx="10" hasCustomPrompt="1"/>
          </p:nvPr>
        </p:nvSpPr>
        <p:spPr>
          <a:xfrm>
            <a:off x="1" y="4200464"/>
            <a:ext cx="1432506" cy="1990725"/>
          </a:xfrm>
          <a:prstGeom prst="rect">
            <a:avLst/>
          </a:prstGeom>
        </p:spPr>
        <p:txBody>
          <a:bodyPr lIns="0" tIns="0" rIns="0" bIns="0" anchor="b" anchorCtr="0"/>
          <a:lstStyle>
            <a:lvl1pPr marL="0" indent="0" algn="r">
              <a:lnSpc>
                <a:spcPct val="100000"/>
              </a:lnSpc>
              <a:spcBef>
                <a:spcPts val="0"/>
              </a:spcBef>
              <a:buNone/>
              <a:defRPr sz="20000" b="1">
                <a:solidFill>
                  <a:schemeClr val="bg1"/>
                </a:solidFill>
              </a:defRPr>
            </a:lvl1pPr>
          </a:lstStyle>
          <a:p>
            <a:pPr lvl="0"/>
            <a:r>
              <a:rPr lang="en-GB" dirty="0"/>
              <a:t>#</a:t>
            </a:r>
          </a:p>
        </p:txBody>
      </p:sp>
      <p:sp>
        <p:nvSpPr>
          <p:cNvPr id="13" name="Text Placeholder 12">
            <a:extLst>
              <a:ext uri="{FF2B5EF4-FFF2-40B4-BE49-F238E27FC236}">
                <a16:creationId xmlns:a16="http://schemas.microsoft.com/office/drawing/2014/main" id="{C0FCC5E0-720C-FDEE-4F8A-B94A5B307D02}"/>
              </a:ext>
            </a:extLst>
          </p:cNvPr>
          <p:cNvSpPr>
            <a:spLocks noGrp="1"/>
          </p:cNvSpPr>
          <p:nvPr>
            <p:ph type="body" sz="quarter" idx="11" hasCustomPrompt="1"/>
          </p:nvPr>
        </p:nvSpPr>
        <p:spPr>
          <a:xfrm>
            <a:off x="0" y="3405043"/>
            <a:ext cx="1908313" cy="363419"/>
          </a:xfrm>
          <a:prstGeom prst="rect">
            <a:avLst/>
          </a:prstGeom>
        </p:spPr>
        <p:txBody>
          <a:bodyPr lIns="0" tIns="0" rIns="0" bIns="0"/>
          <a:lstStyle>
            <a:lvl1pPr marL="0" indent="0" algn="l">
              <a:buNone/>
              <a:defRPr sz="2000" b="1">
                <a:solidFill>
                  <a:schemeClr val="bg1"/>
                </a:solidFill>
              </a:defRPr>
            </a:lvl1pPr>
          </a:lstStyle>
          <a:p>
            <a:pPr lvl="0"/>
            <a:r>
              <a:rPr lang="en-GB" dirty="0"/>
              <a:t>Type</a:t>
            </a:r>
          </a:p>
        </p:txBody>
      </p:sp>
    </p:spTree>
    <p:extLst>
      <p:ext uri="{BB962C8B-B14F-4D97-AF65-F5344CB8AC3E}">
        <p14:creationId xmlns:p14="http://schemas.microsoft.com/office/powerpoint/2010/main" val="1630855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kstas">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5F1CD5A-CEDC-492D-AA05-893AEFDC298D}"/>
              </a:ext>
            </a:extLst>
          </p:cNvPr>
          <p:cNvSpPr>
            <a:spLocks noGrp="1"/>
          </p:cNvSpPr>
          <p:nvPr>
            <p:ph idx="4294967295" hasCustomPrompt="1"/>
          </p:nvPr>
        </p:nvSpPr>
        <p:spPr>
          <a:xfrm>
            <a:off x="571622" y="2344318"/>
            <a:ext cx="11048758" cy="3832642"/>
          </a:xfrm>
          <a:prstGeom prst="rect">
            <a:avLst/>
          </a:prstGeom>
        </p:spPr>
        <p:txBody>
          <a:bodyPr>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lvl1pPr>
          </a:lstStyle>
          <a:p>
            <a:pPr marL="0" lvl="0" indent="0">
              <a:lnSpc>
                <a:spcPct val="150000"/>
              </a:lnSpc>
              <a:buNone/>
            </a:pPr>
            <a:r>
              <a:rPr lang="en-GB" sz="1100" b="0" i="0" dirty="0">
                <a:solidFill>
                  <a:srgbClr val="000000"/>
                </a:solidFill>
                <a:effectLst/>
                <a:latin typeface="Arial" panose="020B0604020202020204" pitchFamily="34" charset="0"/>
                <a:cs typeface="Arial" panose="020B0604020202020204" pitchFamily="34" charset="0"/>
              </a:rPr>
              <a:t>Content</a:t>
            </a:r>
          </a:p>
        </p:txBody>
      </p:sp>
      <p:sp>
        <p:nvSpPr>
          <p:cNvPr id="3" name="Title 2">
            <a:extLst>
              <a:ext uri="{FF2B5EF4-FFF2-40B4-BE49-F238E27FC236}">
                <a16:creationId xmlns:a16="http://schemas.microsoft.com/office/drawing/2014/main" id="{D83D24A7-BC2A-264B-86EC-2FB74CE95DA0}"/>
              </a:ext>
            </a:extLst>
          </p:cNvPr>
          <p:cNvSpPr>
            <a:spLocks noGrp="1"/>
          </p:cNvSpPr>
          <p:nvPr>
            <p:ph type="title" hasCustomPrompt="1"/>
          </p:nvPr>
        </p:nvSpPr>
        <p:spPr>
          <a:xfrm>
            <a:off x="571620" y="245857"/>
            <a:ext cx="10782180"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2649738108"/>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ekstas_mėl">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0E12C56-23FB-44A3-BEC6-73300A5A86F0}"/>
              </a:ext>
            </a:extLst>
          </p:cNvPr>
          <p:cNvSpPr>
            <a:spLocks noGrp="1"/>
          </p:cNvSpPr>
          <p:nvPr>
            <p:ph type="body" sz="quarter" idx="10" hasCustomPrompt="1"/>
          </p:nvPr>
        </p:nvSpPr>
        <p:spPr>
          <a:xfrm>
            <a:off x="571620" y="6176960"/>
            <a:ext cx="2396177" cy="681039"/>
          </a:xfrm>
          <a:prstGeom prst="rect">
            <a:avLst/>
          </a:prstGeom>
        </p:spPr>
        <p:txBody>
          <a:bodyPr anchor="ctr"/>
          <a:lstStyle>
            <a:lvl1pPr marL="0" indent="0">
              <a:buNone/>
              <a:defRPr sz="800">
                <a:solidFill>
                  <a:schemeClr val="bg1"/>
                </a:solidFill>
              </a:defRPr>
            </a:lvl1pPr>
          </a:lstStyle>
          <a:p>
            <a:pPr lvl="0"/>
            <a:r>
              <a:rPr lang="lt-LT" sz="800" noProof="0" dirty="0" err="1"/>
              <a:t>Presentation</a:t>
            </a:r>
            <a:r>
              <a:rPr lang="lt-LT" sz="800" noProof="0" dirty="0"/>
              <a:t> </a:t>
            </a:r>
            <a:r>
              <a:rPr lang="lt-LT" sz="800" noProof="0" dirty="0" err="1"/>
              <a:t>title</a:t>
            </a:r>
            <a:endParaRPr lang="en-US" noProof="0" dirty="0"/>
          </a:p>
        </p:txBody>
      </p:sp>
      <p:sp>
        <p:nvSpPr>
          <p:cNvPr id="14" name="Text Placeholder 12">
            <a:extLst>
              <a:ext uri="{FF2B5EF4-FFF2-40B4-BE49-F238E27FC236}">
                <a16:creationId xmlns:a16="http://schemas.microsoft.com/office/drawing/2014/main" id="{3E5FAA83-A8DF-44A4-BFC5-70A3F33FBED1}"/>
              </a:ext>
            </a:extLst>
          </p:cNvPr>
          <p:cNvSpPr>
            <a:spLocks noGrp="1"/>
          </p:cNvSpPr>
          <p:nvPr>
            <p:ph type="body" sz="quarter" idx="11" hasCustomPrompt="1"/>
          </p:nvPr>
        </p:nvSpPr>
        <p:spPr>
          <a:xfrm>
            <a:off x="9224203" y="6176960"/>
            <a:ext cx="2396177" cy="681039"/>
          </a:xfrm>
          <a:prstGeom prst="rect">
            <a:avLst/>
          </a:prstGeom>
        </p:spPr>
        <p:txBody>
          <a:bodyPr anchor="ctr"/>
          <a:lstStyle>
            <a:lvl1pPr marL="0" indent="0" algn="r">
              <a:buNone/>
              <a:defRPr sz="800">
                <a:solidFill>
                  <a:schemeClr val="bg1"/>
                </a:solidFill>
              </a:defRPr>
            </a:lvl1pPr>
          </a:lstStyle>
          <a:p>
            <a:pPr lvl="0"/>
            <a:r>
              <a:rPr lang="en-US" sz="800" noProof="0" dirty="0"/>
              <a:t>Date</a:t>
            </a:r>
            <a:endParaRPr lang="en-US" noProof="0" dirty="0"/>
          </a:p>
        </p:txBody>
      </p:sp>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9280" y="365126"/>
            <a:ext cx="1041098" cy="296465"/>
          </a:xfrm>
          <a:prstGeom prst="rect">
            <a:avLst/>
          </a:prstGeom>
        </p:spPr>
      </p:pic>
      <p:sp>
        <p:nvSpPr>
          <p:cNvPr id="2" name="Title 1">
            <a:extLst>
              <a:ext uri="{FF2B5EF4-FFF2-40B4-BE49-F238E27FC236}">
                <a16:creationId xmlns:a16="http://schemas.microsoft.com/office/drawing/2014/main" id="{3B624B00-87F4-0147-B0E1-12D107222D5B}"/>
              </a:ext>
            </a:extLst>
          </p:cNvPr>
          <p:cNvSpPr>
            <a:spLocks noGrp="1"/>
          </p:cNvSpPr>
          <p:nvPr>
            <p:ph type="title" hasCustomPrompt="1"/>
          </p:nvPr>
        </p:nvSpPr>
        <p:spPr>
          <a:xfrm>
            <a:off x="571620" y="265735"/>
            <a:ext cx="10782180" cy="1325563"/>
          </a:xfrm>
          <a:prstGeom prst="rect">
            <a:avLst/>
          </a:prstGeom>
        </p:spPr>
        <p:txBody>
          <a:bodyPr/>
          <a:lstStyle>
            <a:lvl1pPr>
              <a:defRPr>
                <a:solidFill>
                  <a:schemeClr val="bg1"/>
                </a:solidFill>
              </a:defRPr>
            </a:lvl1pPr>
          </a:lstStyle>
          <a:p>
            <a:r>
              <a:rPr lang="en-GB" dirty="0"/>
              <a:t>Heading</a:t>
            </a:r>
            <a:endParaRPr lang="en-LT" dirty="0"/>
          </a:p>
        </p:txBody>
      </p:sp>
      <p:sp>
        <p:nvSpPr>
          <p:cNvPr id="6" name="Text Placeholder 5">
            <a:extLst>
              <a:ext uri="{FF2B5EF4-FFF2-40B4-BE49-F238E27FC236}">
                <a16:creationId xmlns:a16="http://schemas.microsoft.com/office/drawing/2014/main" id="{29C3DD15-7D91-1945-B0CE-259AB36DDBB3}"/>
              </a:ext>
            </a:extLst>
          </p:cNvPr>
          <p:cNvSpPr>
            <a:spLocks noGrp="1"/>
          </p:cNvSpPr>
          <p:nvPr>
            <p:ph type="body" sz="quarter" idx="12" hasCustomPrompt="1"/>
          </p:nvPr>
        </p:nvSpPr>
        <p:spPr>
          <a:xfrm>
            <a:off x="571500" y="3340100"/>
            <a:ext cx="5524500" cy="2484438"/>
          </a:xfrm>
          <a:prstGeom prst="rect">
            <a:avLst/>
          </a:prstGeom>
        </p:spPr>
        <p:txBody>
          <a:bodyPr/>
          <a:lstStyle>
            <a:lvl1pPr>
              <a:buNone/>
              <a:defRPr>
                <a:solidFill>
                  <a:schemeClr val="bg1"/>
                </a:solidFill>
              </a:defRPr>
            </a:lvl1pPr>
          </a:lstStyle>
          <a:p>
            <a:pPr lvl="0"/>
            <a:r>
              <a:rPr lang="en-GB" dirty="0"/>
              <a:t>Content</a:t>
            </a:r>
            <a:endParaRPr lang="en-LT" dirty="0"/>
          </a:p>
        </p:txBody>
      </p:sp>
    </p:spTree>
    <p:extLst>
      <p:ext uri="{BB962C8B-B14F-4D97-AF65-F5344CB8AC3E}">
        <p14:creationId xmlns:p14="http://schemas.microsoft.com/office/powerpoint/2010/main" val="1439005347"/>
      </p:ext>
    </p:extLst>
  </p:cSld>
  <p:clrMapOvr>
    <a:masterClrMapping/>
  </p:clrMapOvr>
  <p:extLst>
    <p:ext uri="{DCECCB84-F9BA-43D5-87BE-67443E8EF086}">
      <p15:sldGuideLst xmlns:p15="http://schemas.microsoft.com/office/powerpoint/2012/main">
        <p15:guide id="1" orient="horz" pos="232"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itata">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7283BC3-418F-4B42-92AC-FA81462BE8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72" y="315023"/>
            <a:ext cx="8991331" cy="13441585"/>
          </a:xfrm>
          <a:prstGeom prst="rect">
            <a:avLst/>
          </a:prstGeom>
        </p:spPr>
      </p:pic>
      <p:sp>
        <p:nvSpPr>
          <p:cNvPr id="3" name="Title 1">
            <a:extLst>
              <a:ext uri="{FF2B5EF4-FFF2-40B4-BE49-F238E27FC236}">
                <a16:creationId xmlns:a16="http://schemas.microsoft.com/office/drawing/2014/main" id="{BA1389F8-9C8C-43D8-A1BE-8E81D7D001F3}"/>
              </a:ext>
            </a:extLst>
          </p:cNvPr>
          <p:cNvSpPr>
            <a:spLocks noGrp="1"/>
          </p:cNvSpPr>
          <p:nvPr>
            <p:ph type="title" idx="4294967295" hasCustomPrompt="1"/>
          </p:nvPr>
        </p:nvSpPr>
        <p:spPr>
          <a:xfrm>
            <a:off x="1456566" y="1859426"/>
            <a:ext cx="6457445" cy="3256162"/>
          </a:xfrm>
          <a:prstGeom prst="rect">
            <a:avLst/>
          </a:prstGeom>
        </p:spPr>
        <p:txBody>
          <a:bodyPr anchor="ctr">
            <a:normAutofit fontScale="90000"/>
          </a:bodyPr>
          <a:lstStyle>
            <a:lvl1pPr algn="ctr">
              <a:defRPr sz="2000" b="1" baseline="0">
                <a:solidFill>
                  <a:schemeClr val="bg1"/>
                </a:solidFill>
                <a:latin typeface="+mj-lt"/>
              </a:defRPr>
            </a:lvl1pPr>
          </a:lstStyle>
          <a:p>
            <a:pPr lvl="0"/>
            <a:r>
              <a:rPr lang="en-US" sz="4000" dirty="0"/>
              <a:t>„Lorem ipsum dolor sit </a:t>
            </a:r>
            <a:r>
              <a:rPr lang="en-US" sz="4000" dirty="0" err="1"/>
              <a:t>amet</a:t>
            </a:r>
            <a:r>
              <a:rPr lang="en-US" sz="4000" dirty="0"/>
              <a:t>, </a:t>
            </a:r>
            <a:r>
              <a:rPr lang="en-US" sz="4000" dirty="0" err="1"/>
              <a:t>consectetur</a:t>
            </a:r>
            <a:r>
              <a:rPr lang="en-US" sz="4000" dirty="0"/>
              <a:t> </a:t>
            </a:r>
            <a:r>
              <a:rPr lang="en-US" sz="4000" dirty="0" err="1"/>
              <a:t>adipiscing</a:t>
            </a:r>
            <a:r>
              <a:rPr lang="en-US" sz="4000" dirty="0"/>
              <a:t> </a:t>
            </a:r>
            <a:r>
              <a:rPr lang="en-US" sz="4000" dirty="0" err="1"/>
              <a:t>elit</a:t>
            </a:r>
            <a:r>
              <a:rPr lang="en-US" sz="4000" dirty="0"/>
              <a:t>. </a:t>
            </a:r>
            <a:r>
              <a:rPr lang="en-US" sz="4000" dirty="0" err="1"/>
              <a:t>Etiam</a:t>
            </a:r>
            <a:r>
              <a:rPr lang="en-US" sz="4000" dirty="0"/>
              <a:t> </a:t>
            </a:r>
            <a:r>
              <a:rPr lang="en-US" sz="4000" dirty="0" err="1"/>
              <a:t>eget</a:t>
            </a:r>
            <a:r>
              <a:rPr lang="en-US" sz="4000" dirty="0"/>
              <a:t> </a:t>
            </a:r>
            <a:r>
              <a:rPr lang="en-US" sz="4000" dirty="0" err="1"/>
              <a:t>dapibus</a:t>
            </a:r>
            <a:r>
              <a:rPr lang="en-US" sz="4000" dirty="0"/>
              <a:t> </a:t>
            </a:r>
            <a:r>
              <a:rPr lang="en-US" sz="4000" dirty="0" err="1"/>
              <a:t>tellus</a:t>
            </a:r>
            <a:r>
              <a:rPr lang="en-US" sz="4000" dirty="0"/>
              <a:t>.“</a:t>
            </a:r>
            <a:br>
              <a:rPr lang="en-US" dirty="0"/>
            </a:br>
            <a:endParaRPr lang="en-LT" dirty="0"/>
          </a:p>
        </p:txBody>
      </p:sp>
    </p:spTree>
    <p:extLst>
      <p:ext uri="{BB962C8B-B14F-4D97-AF65-F5344CB8AC3E}">
        <p14:creationId xmlns:p14="http://schemas.microsoft.com/office/powerpoint/2010/main" val="217103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itata">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7283BC3-418F-4B42-92AC-FA81462BE8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72" y="315023"/>
            <a:ext cx="8991331" cy="13441585"/>
          </a:xfrm>
          <a:prstGeom prst="rect">
            <a:avLst/>
          </a:prstGeom>
        </p:spPr>
      </p:pic>
      <p:sp>
        <p:nvSpPr>
          <p:cNvPr id="2" name="Text Placeholder 3">
            <a:extLst>
              <a:ext uri="{FF2B5EF4-FFF2-40B4-BE49-F238E27FC236}">
                <a16:creationId xmlns:a16="http://schemas.microsoft.com/office/drawing/2014/main" id="{F1D38384-B0B5-FD4A-9763-84ED2893551E}"/>
              </a:ext>
            </a:extLst>
          </p:cNvPr>
          <p:cNvSpPr>
            <a:spLocks noGrp="1"/>
          </p:cNvSpPr>
          <p:nvPr>
            <p:ph type="body" sz="quarter" idx="13"/>
          </p:nvPr>
        </p:nvSpPr>
        <p:spPr>
          <a:xfrm>
            <a:off x="565267" y="1453328"/>
            <a:ext cx="5530734" cy="4276911"/>
          </a:xfrm>
          <a:prstGeom prst="rect">
            <a:avLst/>
          </a:prstGeom>
        </p:spPr>
        <p:txBody>
          <a:bodyPr/>
          <a:lstStyle/>
          <a:p>
            <a:pPr marL="342900" indent="-342900" algn="l">
              <a:buFont typeface="Arial" panose="020B0604020202020204" pitchFamily="34" charset="0"/>
              <a:buChar char="•"/>
            </a:pPr>
            <a:endParaRPr lang="en-LT" b="0" dirty="0"/>
          </a:p>
          <a:p>
            <a:pPr marL="342900" indent="-342900" algn="l">
              <a:buFont typeface="Arial" panose="020B0604020202020204" pitchFamily="34" charset="0"/>
              <a:buChar char="•"/>
            </a:pPr>
            <a:endParaRPr lang="en-LT" b="0" dirty="0"/>
          </a:p>
        </p:txBody>
      </p:sp>
    </p:spTree>
    <p:extLst>
      <p:ext uri="{BB962C8B-B14F-4D97-AF65-F5344CB8AC3E}">
        <p14:creationId xmlns:p14="http://schemas.microsoft.com/office/powerpoint/2010/main" val="6639219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kyrius">
    <p:bg>
      <p:bgPr>
        <a:solidFill>
          <a:schemeClr val="accent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AA3A4-CB12-F642-B77E-F32DB9F3F66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650182"/>
          </a:xfrm>
          <a:prstGeom prst="rect">
            <a:avLst/>
          </a:prstGeom>
        </p:spPr>
      </p:pic>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08" y="492062"/>
            <a:ext cx="1041098" cy="296465"/>
          </a:xfrm>
          <a:prstGeom prst="rect">
            <a:avLst/>
          </a:prstGeom>
        </p:spPr>
      </p:pic>
      <p:sp>
        <p:nvSpPr>
          <p:cNvPr id="4" name="Title 3">
            <a:extLst>
              <a:ext uri="{FF2B5EF4-FFF2-40B4-BE49-F238E27FC236}">
                <a16:creationId xmlns:a16="http://schemas.microsoft.com/office/drawing/2014/main" id="{5A964CC1-BD46-B14A-8F54-DAD8428561EF}"/>
              </a:ext>
            </a:extLst>
          </p:cNvPr>
          <p:cNvSpPr>
            <a:spLocks noGrp="1"/>
          </p:cNvSpPr>
          <p:nvPr>
            <p:ph type="title" hasCustomPrompt="1"/>
          </p:nvPr>
        </p:nvSpPr>
        <p:spPr>
          <a:xfrm>
            <a:off x="301487" y="4084983"/>
            <a:ext cx="6983896" cy="1908314"/>
          </a:xfrm>
          <a:prstGeom prst="rect">
            <a:avLst/>
          </a:prstGeom>
        </p:spPr>
        <p:txBody>
          <a:bodyPr anchor="b"/>
          <a:lstStyle>
            <a:lvl1pPr>
              <a:defRPr>
                <a:solidFill>
                  <a:schemeClr val="bg1"/>
                </a:solidFill>
              </a:defRPr>
            </a:lvl1pPr>
          </a:lstStyle>
          <a:p>
            <a:r>
              <a:rPr lang="en-GB" dirty="0"/>
              <a:t>Chapter title</a:t>
            </a:r>
            <a:endParaRPr lang="en-LT" dirty="0"/>
          </a:p>
        </p:txBody>
      </p:sp>
    </p:spTree>
    <p:extLst>
      <p:ext uri="{BB962C8B-B14F-4D97-AF65-F5344CB8AC3E}">
        <p14:creationId xmlns:p14="http://schemas.microsoft.com/office/powerpoint/2010/main" val="1241350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ekstas_nuotrauka">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1DE040-DE2B-41C7-AF8E-B17187AA0402}"/>
              </a:ext>
            </a:extLst>
          </p:cNvPr>
          <p:cNvSpPr>
            <a:spLocks noGrp="1"/>
          </p:cNvSpPr>
          <p:nvPr>
            <p:ph idx="4294967295" hasCustomPrompt="1"/>
          </p:nvPr>
        </p:nvSpPr>
        <p:spPr>
          <a:xfrm>
            <a:off x="571622" y="2344318"/>
            <a:ext cx="4483280" cy="3832644"/>
          </a:xfrm>
          <a:prstGeom prst="rect">
            <a:avLst/>
          </a:prstGeom>
        </p:spPr>
        <p:txBody>
          <a:bodyPr>
            <a:normAutofit/>
          </a:bodyPr>
          <a:lstStyle>
            <a:lvl1pPr>
              <a:lnSpc>
                <a:spcPct val="100000"/>
              </a:lnSpc>
              <a:defRPr sz="2400"/>
            </a:lvl1pPr>
          </a:lstStyle>
          <a:p>
            <a:pPr marL="0" lvl="0" indent="0">
              <a:lnSpc>
                <a:spcPct val="150000"/>
              </a:lnSpc>
              <a:buNone/>
            </a:pPr>
            <a:r>
              <a:rPr lang="en-GB" sz="1100" b="0" i="0" dirty="0">
                <a:solidFill>
                  <a:srgbClr val="000000"/>
                </a:solidFill>
                <a:effectLst/>
                <a:latin typeface="Arial" panose="020B0604020202020204" pitchFamily="34" charset="0"/>
                <a:cs typeface="Arial" panose="020B0604020202020204" pitchFamily="34" charset="0"/>
              </a:rPr>
              <a:t>Content</a:t>
            </a:r>
          </a:p>
        </p:txBody>
      </p:sp>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6096000" y="0"/>
            <a:ext cx="6096000" cy="6176961"/>
          </a:xfrm>
          <a:prstGeom prst="rect">
            <a:avLst/>
          </a:prstGeom>
        </p:spPr>
        <p:txBody>
          <a:bodyPr/>
          <a:lstStyle/>
          <a:p>
            <a:r>
              <a:rPr lang="en-GB" dirty="0"/>
              <a:t>Click to upload a picture</a:t>
            </a:r>
            <a:endParaRPr lang="en-US" dirty="0"/>
          </a:p>
        </p:txBody>
      </p:sp>
      <p:sp>
        <p:nvSpPr>
          <p:cNvPr id="3" name="Title 2">
            <a:extLst>
              <a:ext uri="{FF2B5EF4-FFF2-40B4-BE49-F238E27FC236}">
                <a16:creationId xmlns:a16="http://schemas.microsoft.com/office/drawing/2014/main" id="{FDD63450-095E-194E-AFEF-FD661763EDDF}"/>
              </a:ext>
            </a:extLst>
          </p:cNvPr>
          <p:cNvSpPr>
            <a:spLocks noGrp="1"/>
          </p:cNvSpPr>
          <p:nvPr>
            <p:ph type="title" hasCustomPrompt="1"/>
          </p:nvPr>
        </p:nvSpPr>
        <p:spPr>
          <a:xfrm>
            <a:off x="571620" y="196162"/>
            <a:ext cx="4483280"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B46AC7CE-14A5-20B0-5C8D-8614E2AF987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416560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49322"/>
      </p:ext>
    </p:extLst>
  </p:cSld>
  <p:clrMap bg1="lt1" tx1="dk1" bg2="lt2" tx2="dk2" accent1="accent1" accent2="accent2" accent3="accent3" accent4="accent4" accent5="accent5" accent6="accent6" hlink="hlink" folHlink="folHlink"/>
  <p:sldLayoutIdLst>
    <p:sldLayoutId id="2147483678" r:id="rId1"/>
    <p:sldLayoutId id="2147483666" r:id="rId2"/>
    <p:sldLayoutId id="2147483681" r:id="rId3"/>
    <p:sldLayoutId id="2147483668" r:id="rId4"/>
    <p:sldLayoutId id="2147483673" r:id="rId5"/>
    <p:sldLayoutId id="2147483670" r:id="rId6"/>
    <p:sldLayoutId id="2147483682" r:id="rId7"/>
    <p:sldLayoutId id="2147483675" r:id="rId8"/>
    <p:sldLayoutId id="2147483655" r:id="rId9"/>
    <p:sldLayoutId id="2147483677" r:id="rId10"/>
    <p:sldLayoutId id="2147483674" r:id="rId11"/>
    <p:sldLayoutId id="2147483679" r:id="rId12"/>
    <p:sldLayoutId id="2147483680" r:id="rId13"/>
    <p:sldLayoutId id="2147483683" r:id="rId14"/>
    <p:sldLayoutId id="2147483684" r:id="rId15"/>
    <p:sldLayoutId id="214748368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A4C4B-CA2F-494A-969F-DD197888F40E}"/>
              </a:ext>
            </a:extLst>
          </p:cNvPr>
          <p:cNvSpPr>
            <a:spLocks noGrp="1"/>
          </p:cNvSpPr>
          <p:nvPr>
            <p:ph type="title"/>
          </p:nvPr>
        </p:nvSpPr>
        <p:spPr/>
        <p:txBody>
          <a:bodyPr/>
          <a:lstStyle/>
          <a:p>
            <a:r>
              <a:rPr lang="en-GB"/>
              <a:t>Systemic Approach in Management</a:t>
            </a:r>
          </a:p>
        </p:txBody>
      </p:sp>
      <p:sp>
        <p:nvSpPr>
          <p:cNvPr id="2" name="Text Placeholder 1">
            <a:extLst>
              <a:ext uri="{FF2B5EF4-FFF2-40B4-BE49-F238E27FC236}">
                <a16:creationId xmlns:a16="http://schemas.microsoft.com/office/drawing/2014/main" id="{7EDA0E54-9893-AE4F-ADD2-3224247F5030}"/>
              </a:ext>
            </a:extLst>
          </p:cNvPr>
          <p:cNvSpPr>
            <a:spLocks noGrp="1"/>
          </p:cNvSpPr>
          <p:nvPr>
            <p:ph type="body" sz="quarter" idx="10"/>
          </p:nvPr>
        </p:nvSpPr>
        <p:spPr/>
        <p:txBody>
          <a:bodyPr/>
          <a:lstStyle/>
          <a:p>
            <a:r>
              <a:rPr lang="en-GB"/>
              <a:t>2</a:t>
            </a:r>
          </a:p>
        </p:txBody>
      </p:sp>
      <p:sp>
        <p:nvSpPr>
          <p:cNvPr id="5" name="Text Placeholder 4">
            <a:extLst>
              <a:ext uri="{FF2B5EF4-FFF2-40B4-BE49-F238E27FC236}">
                <a16:creationId xmlns:a16="http://schemas.microsoft.com/office/drawing/2014/main" id="{57CDBA6D-BF5F-4097-6368-8CCAC8E67457}"/>
              </a:ext>
            </a:extLst>
          </p:cNvPr>
          <p:cNvSpPr>
            <a:spLocks noGrp="1"/>
          </p:cNvSpPr>
          <p:nvPr>
            <p:ph type="body" sz="quarter" idx="11"/>
          </p:nvPr>
        </p:nvSpPr>
        <p:spPr/>
        <p:txBody>
          <a:bodyPr/>
          <a:lstStyle/>
          <a:p>
            <a:r>
              <a:rPr lang="en-GB"/>
              <a:t>Lecture</a:t>
            </a:r>
          </a:p>
        </p:txBody>
      </p:sp>
    </p:spTree>
    <p:extLst>
      <p:ext uri="{BB962C8B-B14F-4D97-AF65-F5344CB8AC3E}">
        <p14:creationId xmlns:p14="http://schemas.microsoft.com/office/powerpoint/2010/main" val="388886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DF9BA-4F84-F943-89B4-FA86B6CE2FA2}"/>
              </a:ext>
            </a:extLst>
          </p:cNvPr>
          <p:cNvSpPr>
            <a:spLocks noGrp="1"/>
          </p:cNvSpPr>
          <p:nvPr>
            <p:ph type="title"/>
          </p:nvPr>
        </p:nvSpPr>
        <p:spPr/>
        <p:txBody>
          <a:bodyPr/>
          <a:lstStyle/>
          <a:p>
            <a:r>
              <a:rPr lang="en-US" dirty="0"/>
              <a:t>Management process as a system</a:t>
            </a:r>
          </a:p>
        </p:txBody>
      </p:sp>
      <p:sp>
        <p:nvSpPr>
          <p:cNvPr id="3" name="Content Placeholder 2">
            <a:extLst>
              <a:ext uri="{FF2B5EF4-FFF2-40B4-BE49-F238E27FC236}">
                <a16:creationId xmlns:a16="http://schemas.microsoft.com/office/drawing/2014/main" id="{BC0F93A4-759D-2A4E-9694-AFFEC29382AB}"/>
              </a:ext>
            </a:extLst>
          </p:cNvPr>
          <p:cNvSpPr>
            <a:spLocks noGrp="1"/>
          </p:cNvSpPr>
          <p:nvPr>
            <p:ph idx="4294967295"/>
          </p:nvPr>
        </p:nvSpPr>
        <p:spPr>
          <a:xfrm>
            <a:off x="550863" y="1349721"/>
            <a:ext cx="11053762" cy="1325562"/>
          </a:xfrm>
          <a:prstGeom prst="rect">
            <a:avLst/>
          </a:prstGeom>
        </p:spPr>
        <p:txBody>
          <a:bodyPr/>
          <a:lstStyle/>
          <a:p>
            <a:pPr marL="0" indent="0">
              <a:buNone/>
            </a:pPr>
            <a:r>
              <a:rPr lang="en-US" dirty="0"/>
              <a:t>From the perspective of the cybernetic control model, management is the process of changing the state of the </a:t>
            </a:r>
            <a:r>
              <a:rPr lang="en-US" dirty="0">
                <a:highlight>
                  <a:srgbClr val="FFFF00"/>
                </a:highlight>
              </a:rPr>
              <a:t>management object</a:t>
            </a:r>
            <a:r>
              <a:rPr lang="en-US" dirty="0"/>
              <a:t> in order to achieve a specific goal.</a:t>
            </a:r>
          </a:p>
        </p:txBody>
      </p:sp>
      <p:sp>
        <p:nvSpPr>
          <p:cNvPr id="5" name="Rectangle 4">
            <a:extLst>
              <a:ext uri="{FF2B5EF4-FFF2-40B4-BE49-F238E27FC236}">
                <a16:creationId xmlns:a16="http://schemas.microsoft.com/office/drawing/2014/main" id="{01D2DB1C-8CB4-8E45-BC85-62C127B7D2AB}"/>
              </a:ext>
            </a:extLst>
          </p:cNvPr>
          <p:cNvSpPr/>
          <p:nvPr/>
        </p:nvSpPr>
        <p:spPr>
          <a:xfrm>
            <a:off x="4430080" y="3805234"/>
            <a:ext cx="3250096" cy="526774"/>
          </a:xfrm>
          <a:prstGeom prst="rect">
            <a:avLst/>
          </a:prstGeom>
          <a:ln w="22225"/>
        </p:spPr>
        <p:style>
          <a:lnRef idx="2">
            <a:schemeClr val="dk1"/>
          </a:lnRef>
          <a:fillRef idx="1">
            <a:schemeClr val="lt1"/>
          </a:fillRef>
          <a:effectRef idx="0">
            <a:schemeClr val="dk1"/>
          </a:effectRef>
          <a:fontRef idx="minor">
            <a:schemeClr val="dk1"/>
          </a:fontRef>
        </p:style>
        <p:txBody>
          <a:bodyPr rtlCol="0" anchor="ctr"/>
          <a:lstStyle/>
          <a:p>
            <a:pPr algn="ctr"/>
            <a:r>
              <a:rPr lang="en-US"/>
              <a:t>Subject</a:t>
            </a:r>
          </a:p>
        </p:txBody>
      </p:sp>
      <p:sp>
        <p:nvSpPr>
          <p:cNvPr id="6" name="Rectangle 5">
            <a:extLst>
              <a:ext uri="{FF2B5EF4-FFF2-40B4-BE49-F238E27FC236}">
                <a16:creationId xmlns:a16="http://schemas.microsoft.com/office/drawing/2014/main" id="{DA781CF6-EBED-714A-BB4B-BA995AF06198}"/>
              </a:ext>
            </a:extLst>
          </p:cNvPr>
          <p:cNvSpPr/>
          <p:nvPr/>
        </p:nvSpPr>
        <p:spPr>
          <a:xfrm>
            <a:off x="4459897" y="5125775"/>
            <a:ext cx="3250096" cy="526774"/>
          </a:xfrm>
          <a:prstGeom prst="rect">
            <a:avLst/>
          </a:prstGeom>
          <a:ln w="22225"/>
        </p:spPr>
        <p:style>
          <a:lnRef idx="2">
            <a:schemeClr val="dk1"/>
          </a:lnRef>
          <a:fillRef idx="1">
            <a:schemeClr val="lt1"/>
          </a:fillRef>
          <a:effectRef idx="0">
            <a:schemeClr val="dk1"/>
          </a:effectRef>
          <a:fontRef idx="minor">
            <a:schemeClr val="dk1"/>
          </a:fontRef>
        </p:style>
        <p:txBody>
          <a:bodyPr rtlCol="0" anchor="ctr"/>
          <a:lstStyle/>
          <a:p>
            <a:pPr algn="ctr"/>
            <a:r>
              <a:rPr lang="en-US" dirty="0">
                <a:highlight>
                  <a:srgbClr val="FFFF00"/>
                </a:highlight>
              </a:rPr>
              <a:t>Object</a:t>
            </a:r>
          </a:p>
        </p:txBody>
      </p:sp>
      <p:sp>
        <p:nvSpPr>
          <p:cNvPr id="7" name="Down Arrow 6">
            <a:extLst>
              <a:ext uri="{FF2B5EF4-FFF2-40B4-BE49-F238E27FC236}">
                <a16:creationId xmlns:a16="http://schemas.microsoft.com/office/drawing/2014/main" id="{30B5EB44-B29D-B043-907F-DAEA43DE515F}"/>
              </a:ext>
            </a:extLst>
          </p:cNvPr>
          <p:cNvSpPr/>
          <p:nvPr/>
        </p:nvSpPr>
        <p:spPr>
          <a:xfrm>
            <a:off x="5320748" y="2953603"/>
            <a:ext cx="1550504" cy="997585"/>
          </a:xfrm>
          <a:prstGeom prst="downArrow">
            <a:avLst>
              <a:gd name="adj1" fmla="val 67460"/>
              <a:gd name="adj2" fmla="val 50000"/>
            </a:avLst>
          </a:prstGeom>
          <a:ln w="22225"/>
        </p:spPr>
        <p:style>
          <a:lnRef idx="2">
            <a:schemeClr val="dk1"/>
          </a:lnRef>
          <a:fillRef idx="1">
            <a:schemeClr val="lt1"/>
          </a:fillRef>
          <a:effectRef idx="0">
            <a:schemeClr val="dk1"/>
          </a:effectRef>
          <a:fontRef idx="minor">
            <a:schemeClr val="dk1"/>
          </a:fontRef>
        </p:style>
        <p:txBody>
          <a:bodyPr rtlCol="0" anchor="ctr"/>
          <a:lstStyle/>
          <a:p>
            <a:pPr algn="ctr"/>
            <a:r>
              <a:rPr lang="en-US"/>
              <a:t>Goal</a:t>
            </a:r>
          </a:p>
        </p:txBody>
      </p:sp>
      <p:sp>
        <p:nvSpPr>
          <p:cNvPr id="8" name="Down Arrow 7">
            <a:extLst>
              <a:ext uri="{FF2B5EF4-FFF2-40B4-BE49-F238E27FC236}">
                <a16:creationId xmlns:a16="http://schemas.microsoft.com/office/drawing/2014/main" id="{A91F7B20-1C29-5941-AFFE-8CB8EF899FE7}"/>
              </a:ext>
            </a:extLst>
          </p:cNvPr>
          <p:cNvSpPr/>
          <p:nvPr/>
        </p:nvSpPr>
        <p:spPr>
          <a:xfrm>
            <a:off x="5320748" y="5565909"/>
            <a:ext cx="1550504" cy="997585"/>
          </a:xfrm>
          <a:prstGeom prst="downArrow">
            <a:avLst>
              <a:gd name="adj1" fmla="val 67460"/>
              <a:gd name="adj2" fmla="val 50000"/>
            </a:avLst>
          </a:prstGeom>
          <a:ln w="22225"/>
        </p:spPr>
        <p:style>
          <a:lnRef idx="2">
            <a:schemeClr val="dk1"/>
          </a:lnRef>
          <a:fillRef idx="1">
            <a:schemeClr val="lt1"/>
          </a:fillRef>
          <a:effectRef idx="0">
            <a:schemeClr val="dk1"/>
          </a:effectRef>
          <a:fontRef idx="minor">
            <a:schemeClr val="dk1"/>
          </a:fontRef>
        </p:style>
        <p:txBody>
          <a:bodyPr rtlCol="0" anchor="ctr"/>
          <a:lstStyle/>
          <a:p>
            <a:pPr algn="ctr"/>
            <a:r>
              <a:rPr lang="en-US"/>
              <a:t>Results</a:t>
            </a:r>
          </a:p>
        </p:txBody>
      </p:sp>
      <p:cxnSp>
        <p:nvCxnSpPr>
          <p:cNvPr id="9" name="Straight Arrow Connector 8">
            <a:extLst>
              <a:ext uri="{FF2B5EF4-FFF2-40B4-BE49-F238E27FC236}">
                <a16:creationId xmlns:a16="http://schemas.microsoft.com/office/drawing/2014/main" id="{19D34BB6-AB90-FA42-B2B2-1E999AA890FD}"/>
              </a:ext>
            </a:extLst>
          </p:cNvPr>
          <p:cNvCxnSpPr>
            <a:cxnSpLocks/>
          </p:cNvCxnSpPr>
          <p:nvPr/>
        </p:nvCxnSpPr>
        <p:spPr>
          <a:xfrm>
            <a:off x="5205333" y="4330325"/>
            <a:ext cx="0" cy="79545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630FC86-F027-8040-8F52-DCDADD39B19A}"/>
              </a:ext>
            </a:extLst>
          </p:cNvPr>
          <p:cNvCxnSpPr>
            <a:cxnSpLocks/>
          </p:cNvCxnSpPr>
          <p:nvPr/>
        </p:nvCxnSpPr>
        <p:spPr>
          <a:xfrm flipV="1">
            <a:off x="7163341" y="4345848"/>
            <a:ext cx="0" cy="779929"/>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688810-47AB-0941-825A-9674F89EA0E8}"/>
              </a:ext>
            </a:extLst>
          </p:cNvPr>
          <p:cNvSpPr txBox="1"/>
          <p:nvPr/>
        </p:nvSpPr>
        <p:spPr>
          <a:xfrm rot="16200000">
            <a:off x="8000980" y="4855410"/>
            <a:ext cx="1479892" cy="369332"/>
          </a:xfrm>
          <a:prstGeom prst="rect">
            <a:avLst/>
          </a:prstGeom>
          <a:noFill/>
        </p:spPr>
        <p:txBody>
          <a:bodyPr wrap="none" rtlCol="0">
            <a:spAutoFit/>
          </a:bodyPr>
          <a:lstStyle/>
          <a:p>
            <a:r>
              <a:rPr lang="en-US"/>
              <a:t>Environment</a:t>
            </a:r>
          </a:p>
        </p:txBody>
      </p:sp>
      <p:sp>
        <p:nvSpPr>
          <p:cNvPr id="16" name="TextBox 15">
            <a:extLst>
              <a:ext uri="{FF2B5EF4-FFF2-40B4-BE49-F238E27FC236}">
                <a16:creationId xmlns:a16="http://schemas.microsoft.com/office/drawing/2014/main" id="{6CD8ABD3-A36C-A74C-B41F-5E3C3B0B6EF7}"/>
              </a:ext>
            </a:extLst>
          </p:cNvPr>
          <p:cNvSpPr txBox="1"/>
          <p:nvPr/>
        </p:nvSpPr>
        <p:spPr>
          <a:xfrm rot="16200000">
            <a:off x="2628634" y="4839887"/>
            <a:ext cx="1479892" cy="369332"/>
          </a:xfrm>
          <a:prstGeom prst="rect">
            <a:avLst/>
          </a:prstGeom>
          <a:noFill/>
        </p:spPr>
        <p:txBody>
          <a:bodyPr wrap="none" rtlCol="0">
            <a:spAutoFit/>
          </a:bodyPr>
          <a:lstStyle/>
          <a:p>
            <a:r>
              <a:rPr lang="en-US"/>
              <a:t>Environment</a:t>
            </a:r>
          </a:p>
        </p:txBody>
      </p:sp>
      <p:cxnSp>
        <p:nvCxnSpPr>
          <p:cNvPr id="17" name="Straight Arrow Connector 16">
            <a:extLst>
              <a:ext uri="{FF2B5EF4-FFF2-40B4-BE49-F238E27FC236}">
                <a16:creationId xmlns:a16="http://schemas.microsoft.com/office/drawing/2014/main" id="{386DD668-E606-B445-84C7-7A22EFDD915A}"/>
              </a:ext>
            </a:extLst>
          </p:cNvPr>
          <p:cNvCxnSpPr>
            <a:cxnSpLocks/>
          </p:cNvCxnSpPr>
          <p:nvPr/>
        </p:nvCxnSpPr>
        <p:spPr>
          <a:xfrm>
            <a:off x="3638814" y="4859901"/>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260FFE-617D-F245-932A-209A30ADE4D5}"/>
              </a:ext>
            </a:extLst>
          </p:cNvPr>
          <p:cNvCxnSpPr>
            <a:cxnSpLocks/>
          </p:cNvCxnSpPr>
          <p:nvPr/>
        </p:nvCxnSpPr>
        <p:spPr>
          <a:xfrm flipH="1">
            <a:off x="7787314" y="4859901"/>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0F021A-A525-5242-A105-B9CC1586FA70}"/>
              </a:ext>
            </a:extLst>
          </p:cNvPr>
          <p:cNvCxnSpPr>
            <a:cxnSpLocks/>
          </p:cNvCxnSpPr>
          <p:nvPr/>
        </p:nvCxnSpPr>
        <p:spPr>
          <a:xfrm>
            <a:off x="3638814" y="5065972"/>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E99ED86-987E-164D-8C0B-83B7A67B1D91}"/>
              </a:ext>
            </a:extLst>
          </p:cNvPr>
          <p:cNvCxnSpPr>
            <a:cxnSpLocks/>
          </p:cNvCxnSpPr>
          <p:nvPr/>
        </p:nvCxnSpPr>
        <p:spPr>
          <a:xfrm flipH="1">
            <a:off x="7787314" y="5065972"/>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0E80A92-A88F-AB49-BC60-EFE66FF479C7}"/>
              </a:ext>
            </a:extLst>
          </p:cNvPr>
          <p:cNvCxnSpPr>
            <a:cxnSpLocks/>
          </p:cNvCxnSpPr>
          <p:nvPr/>
        </p:nvCxnSpPr>
        <p:spPr>
          <a:xfrm>
            <a:off x="3638814" y="4447759"/>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1602E0-9F50-5543-9BB8-8C2BAF4E6D31}"/>
              </a:ext>
            </a:extLst>
          </p:cNvPr>
          <p:cNvCxnSpPr>
            <a:cxnSpLocks/>
          </p:cNvCxnSpPr>
          <p:nvPr/>
        </p:nvCxnSpPr>
        <p:spPr>
          <a:xfrm flipH="1">
            <a:off x="7787314" y="4447759"/>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5CEF3F4-FD29-7C48-B5A6-BC2E4607B274}"/>
              </a:ext>
            </a:extLst>
          </p:cNvPr>
          <p:cNvCxnSpPr>
            <a:cxnSpLocks/>
          </p:cNvCxnSpPr>
          <p:nvPr/>
        </p:nvCxnSpPr>
        <p:spPr>
          <a:xfrm>
            <a:off x="3638814" y="4653830"/>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F0D8347-8688-7748-A436-F908A79DB548}"/>
              </a:ext>
            </a:extLst>
          </p:cNvPr>
          <p:cNvCxnSpPr>
            <a:cxnSpLocks/>
          </p:cNvCxnSpPr>
          <p:nvPr/>
        </p:nvCxnSpPr>
        <p:spPr>
          <a:xfrm flipH="1">
            <a:off x="7787314" y="4653830"/>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068847-7C7C-6149-9BB2-9D915AC0144E}"/>
              </a:ext>
            </a:extLst>
          </p:cNvPr>
          <p:cNvCxnSpPr>
            <a:cxnSpLocks/>
          </p:cNvCxnSpPr>
          <p:nvPr/>
        </p:nvCxnSpPr>
        <p:spPr>
          <a:xfrm>
            <a:off x="3638814" y="5272043"/>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2A39049-505D-A145-945A-84E75DCC8C57}"/>
              </a:ext>
            </a:extLst>
          </p:cNvPr>
          <p:cNvCxnSpPr>
            <a:cxnSpLocks/>
          </p:cNvCxnSpPr>
          <p:nvPr/>
        </p:nvCxnSpPr>
        <p:spPr>
          <a:xfrm flipH="1">
            <a:off x="7787314" y="5272043"/>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7A6F815-8DF6-0548-B1BB-33E0FCD593CA}"/>
              </a:ext>
            </a:extLst>
          </p:cNvPr>
          <p:cNvCxnSpPr>
            <a:cxnSpLocks/>
          </p:cNvCxnSpPr>
          <p:nvPr/>
        </p:nvCxnSpPr>
        <p:spPr>
          <a:xfrm>
            <a:off x="3638814" y="5478116"/>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756AF15-C133-5845-873D-4F96EF7805F0}"/>
              </a:ext>
            </a:extLst>
          </p:cNvPr>
          <p:cNvCxnSpPr>
            <a:cxnSpLocks/>
          </p:cNvCxnSpPr>
          <p:nvPr/>
        </p:nvCxnSpPr>
        <p:spPr>
          <a:xfrm flipH="1">
            <a:off x="7787314" y="5478116"/>
            <a:ext cx="720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C93812-87AE-834F-ACAB-37581ED8859D}"/>
              </a:ext>
            </a:extLst>
          </p:cNvPr>
          <p:cNvSpPr txBox="1"/>
          <p:nvPr/>
        </p:nvSpPr>
        <p:spPr>
          <a:xfrm>
            <a:off x="4596498" y="4502270"/>
            <a:ext cx="1120820" cy="369332"/>
          </a:xfrm>
          <a:prstGeom prst="rect">
            <a:avLst/>
          </a:prstGeom>
          <a:solidFill>
            <a:schemeClr val="lt1"/>
          </a:solidFill>
        </p:spPr>
        <p:txBody>
          <a:bodyPr wrap="none" rtlCol="0">
            <a:spAutoFit/>
          </a:bodyPr>
          <a:lstStyle/>
          <a:p>
            <a:r>
              <a:rPr lang="en-US" dirty="0"/>
              <a:t>Influence</a:t>
            </a:r>
          </a:p>
        </p:txBody>
      </p:sp>
      <p:sp>
        <p:nvSpPr>
          <p:cNvPr id="34" name="TextBox 33">
            <a:extLst>
              <a:ext uri="{FF2B5EF4-FFF2-40B4-BE49-F238E27FC236}">
                <a16:creationId xmlns:a16="http://schemas.microsoft.com/office/drawing/2014/main" id="{A3873DA0-F46D-0649-8E92-5E80FB03B07D}"/>
              </a:ext>
            </a:extLst>
          </p:cNvPr>
          <p:cNvSpPr txBox="1"/>
          <p:nvPr/>
        </p:nvSpPr>
        <p:spPr>
          <a:xfrm>
            <a:off x="6263894" y="4564858"/>
            <a:ext cx="1697901" cy="369332"/>
          </a:xfrm>
          <a:prstGeom prst="rect">
            <a:avLst/>
          </a:prstGeom>
          <a:solidFill>
            <a:schemeClr val="lt1"/>
          </a:solidFill>
        </p:spPr>
        <p:txBody>
          <a:bodyPr wrap="none" rtlCol="0">
            <a:spAutoFit/>
          </a:bodyPr>
          <a:lstStyle/>
          <a:p>
            <a:r>
              <a:rPr lang="en-US"/>
              <a:t>Feedback loop</a:t>
            </a:r>
          </a:p>
        </p:txBody>
      </p:sp>
    </p:spTree>
    <p:extLst>
      <p:ext uri="{BB962C8B-B14F-4D97-AF65-F5344CB8AC3E}">
        <p14:creationId xmlns:p14="http://schemas.microsoft.com/office/powerpoint/2010/main" val="3363090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graphicFrame>
        <p:nvGraphicFramePr>
          <p:cNvPr id="5" name="Content Placeholder 3">
            <a:extLst>
              <a:ext uri="{FF2B5EF4-FFF2-40B4-BE49-F238E27FC236}">
                <a16:creationId xmlns:a16="http://schemas.microsoft.com/office/drawing/2014/main" id="{9C0101D3-EDE9-7F40-A6B6-6EA9C9D850B0}"/>
              </a:ext>
            </a:extLst>
          </p:cNvPr>
          <p:cNvGraphicFramePr>
            <a:graphicFrameLocks/>
          </p:cNvGraphicFramePr>
          <p:nvPr>
            <p:extLst>
              <p:ext uri="{D42A27DB-BD31-4B8C-83A1-F6EECF244321}">
                <p14:modId xmlns:p14="http://schemas.microsoft.com/office/powerpoint/2010/main" val="44274490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3">
            <a:extLst>
              <a:ext uri="{FF2B5EF4-FFF2-40B4-BE49-F238E27FC236}">
                <a16:creationId xmlns:a16="http://schemas.microsoft.com/office/drawing/2014/main" id="{795645F1-F12B-CD30-046E-C4A1C846B4F1}"/>
              </a:ext>
            </a:extLst>
          </p:cNvPr>
          <p:cNvSpPr txBox="1">
            <a:spLocks/>
          </p:cNvSpPr>
          <p:nvPr/>
        </p:nvSpPr>
        <p:spPr>
          <a:xfrm>
            <a:off x="571622" y="333375"/>
            <a:ext cx="107821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Recall from previous lecture – </a:t>
            </a:r>
            <a:br>
              <a:rPr lang="en-GB" dirty="0"/>
            </a:br>
            <a:r>
              <a:rPr lang="en-GB" dirty="0"/>
              <a:t>6 fundamental elements of management</a:t>
            </a:r>
          </a:p>
        </p:txBody>
      </p:sp>
    </p:spTree>
    <p:extLst>
      <p:ext uri="{BB962C8B-B14F-4D97-AF65-F5344CB8AC3E}">
        <p14:creationId xmlns:p14="http://schemas.microsoft.com/office/powerpoint/2010/main" val="3855943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D9594-DE84-1552-A0F8-078547E71D58}"/>
              </a:ext>
            </a:extLst>
          </p:cNvPr>
          <p:cNvSpPr>
            <a:spLocks noGrp="1"/>
          </p:cNvSpPr>
          <p:nvPr>
            <p:ph idx="4294967295"/>
          </p:nvPr>
        </p:nvSpPr>
        <p:spPr>
          <a:xfrm>
            <a:off x="571622" y="1665288"/>
            <a:ext cx="11048758" cy="4500562"/>
          </a:xfrm>
        </p:spPr>
        <p:txBody>
          <a:bodyPr>
            <a:normAutofit lnSpcReduction="10000"/>
          </a:bodyPr>
          <a:lstStyle/>
          <a:p>
            <a:pPr>
              <a:buFont typeface="System Font Regular"/>
              <a:buChar char="–"/>
            </a:pPr>
            <a:r>
              <a:rPr lang="en-GB" dirty="0"/>
              <a:t>According to the systemic approach, organizations are </a:t>
            </a:r>
            <a:r>
              <a:rPr lang="en-GB" dirty="0">
                <a:highlight>
                  <a:srgbClr val="FFFF00"/>
                </a:highlight>
              </a:rPr>
              <a:t>rational systems that can be managed.</a:t>
            </a:r>
            <a:r>
              <a:rPr lang="en-GB" dirty="0"/>
              <a:t> </a:t>
            </a:r>
          </a:p>
          <a:p>
            <a:pPr>
              <a:buFont typeface="System Font Regular"/>
              <a:buChar char="–"/>
            </a:pPr>
            <a:r>
              <a:rPr lang="en-GB" dirty="0"/>
              <a:t>If organizations can be managed, they are considered as </a:t>
            </a:r>
            <a:r>
              <a:rPr lang="en-GB" dirty="0">
                <a:highlight>
                  <a:srgbClr val="FFFF00"/>
                </a:highlight>
              </a:rPr>
              <a:t>objects of management</a:t>
            </a:r>
            <a:r>
              <a:rPr lang="en-GB" dirty="0"/>
              <a:t>. </a:t>
            </a:r>
          </a:p>
          <a:p>
            <a:pPr>
              <a:buFont typeface="System Font Regular"/>
              <a:buChar char="–"/>
            </a:pPr>
            <a:r>
              <a:rPr lang="en-GB" dirty="0"/>
              <a:t>As a management object, organizations can be understood as a </a:t>
            </a:r>
            <a:r>
              <a:rPr lang="en-GB" dirty="0">
                <a:highlight>
                  <a:srgbClr val="FFFF00"/>
                </a:highlight>
              </a:rPr>
              <a:t>set of various sub-systems</a:t>
            </a:r>
            <a:r>
              <a:rPr lang="en-GB" dirty="0"/>
              <a:t>: resources, existing relationships, ongoing processes, and tools used to achieve goals and objectives.</a:t>
            </a:r>
          </a:p>
          <a:p>
            <a:pPr>
              <a:buFont typeface="System Font Regular"/>
              <a:buChar char="–"/>
            </a:pPr>
            <a:r>
              <a:rPr lang="en-GB" dirty="0"/>
              <a:t>When applying a systemic approach to organizational management, a significant emphasis is placed on the analysis of the organization's </a:t>
            </a:r>
            <a:r>
              <a:rPr lang="en-GB" dirty="0">
                <a:highlight>
                  <a:srgbClr val="FFFF00"/>
                </a:highlight>
              </a:rPr>
              <a:t>internal and external environments</a:t>
            </a:r>
            <a:r>
              <a:rPr lang="en-GB" dirty="0"/>
              <a:t>.</a:t>
            </a:r>
          </a:p>
        </p:txBody>
      </p:sp>
      <p:sp>
        <p:nvSpPr>
          <p:cNvPr id="3" name="Title 2">
            <a:extLst>
              <a:ext uri="{FF2B5EF4-FFF2-40B4-BE49-F238E27FC236}">
                <a16:creationId xmlns:a16="http://schemas.microsoft.com/office/drawing/2014/main" id="{BC1C0D4E-A80F-8B81-EDCC-BB38383C2A2F}"/>
              </a:ext>
            </a:extLst>
          </p:cNvPr>
          <p:cNvSpPr>
            <a:spLocks noGrp="1"/>
          </p:cNvSpPr>
          <p:nvPr>
            <p:ph type="title"/>
          </p:nvPr>
        </p:nvSpPr>
        <p:spPr/>
        <p:txBody>
          <a:bodyPr/>
          <a:lstStyle/>
          <a:p>
            <a:r>
              <a:rPr lang="en-GB" dirty="0"/>
              <a:t>Organization as a </a:t>
            </a:r>
            <a:r>
              <a:rPr lang="en-GB" dirty="0">
                <a:highlight>
                  <a:srgbClr val="FFFF00"/>
                </a:highlight>
              </a:rPr>
              <a:t>management object</a:t>
            </a:r>
          </a:p>
        </p:txBody>
      </p:sp>
    </p:spTree>
    <p:extLst>
      <p:ext uri="{BB962C8B-B14F-4D97-AF65-F5344CB8AC3E}">
        <p14:creationId xmlns:p14="http://schemas.microsoft.com/office/powerpoint/2010/main" val="829835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37091-98DD-37B7-0F02-50B8A8D5F50E}"/>
              </a:ext>
            </a:extLst>
          </p:cNvPr>
          <p:cNvSpPr>
            <a:spLocks noGrp="1"/>
          </p:cNvSpPr>
          <p:nvPr>
            <p:ph type="body" sz="quarter" idx="13"/>
          </p:nvPr>
        </p:nvSpPr>
        <p:spPr>
          <a:xfrm>
            <a:off x="565266" y="1453328"/>
            <a:ext cx="7079717" cy="4276911"/>
          </a:xfrm>
        </p:spPr>
        <p:txBody>
          <a:bodyPr/>
          <a:lstStyle/>
          <a:p>
            <a:pPr marL="0" indent="0">
              <a:buNone/>
            </a:pPr>
            <a:r>
              <a:rPr lang="en-GB" sz="3600">
                <a:solidFill>
                  <a:schemeClr val="bg1"/>
                </a:solidFill>
              </a:rPr>
              <a:t>If an organization is viewed as a management object, it means that it is seen as </a:t>
            </a:r>
            <a:r>
              <a:rPr lang="en-GB" sz="3600">
                <a:highlight>
                  <a:srgbClr val="FFFF00"/>
                </a:highlight>
              </a:rPr>
              <a:t>a rational system </a:t>
            </a:r>
            <a:r>
              <a:rPr lang="en-GB" sz="3600">
                <a:solidFill>
                  <a:schemeClr val="bg1"/>
                </a:solidFill>
              </a:rPr>
              <a:t>that can be analyzed and managed using standardized tools and methods.</a:t>
            </a:r>
          </a:p>
        </p:txBody>
      </p:sp>
    </p:spTree>
    <p:extLst>
      <p:ext uri="{BB962C8B-B14F-4D97-AF65-F5344CB8AC3E}">
        <p14:creationId xmlns:p14="http://schemas.microsoft.com/office/powerpoint/2010/main" val="3028746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164FDC-0163-B709-6AFC-5A190E6EBC2F}"/>
              </a:ext>
            </a:extLst>
          </p:cNvPr>
          <p:cNvSpPr>
            <a:spLocks noGrp="1"/>
          </p:cNvSpPr>
          <p:nvPr>
            <p:ph type="title"/>
          </p:nvPr>
        </p:nvSpPr>
        <p:spPr>
          <a:xfrm>
            <a:off x="550863" y="333375"/>
            <a:ext cx="11053762" cy="1325563"/>
          </a:xfrm>
        </p:spPr>
        <p:txBody>
          <a:bodyPr/>
          <a:lstStyle/>
          <a:p>
            <a:pPr algn="ctr"/>
            <a:r>
              <a:rPr lang="en-GB" dirty="0"/>
              <a:t>Welcome to a world made up of organizations!</a:t>
            </a:r>
          </a:p>
        </p:txBody>
      </p:sp>
      <p:pic>
        <p:nvPicPr>
          <p:cNvPr id="4" name="Picture 2">
            <a:extLst>
              <a:ext uri="{FF2B5EF4-FFF2-40B4-BE49-F238E27FC236}">
                <a16:creationId xmlns:a16="http://schemas.microsoft.com/office/drawing/2014/main" id="{ED296CFE-E521-0A74-9DA3-5144569A4A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88" b="18338"/>
          <a:stretch/>
        </p:blipFill>
        <p:spPr bwMode="auto">
          <a:xfrm>
            <a:off x="1018151" y="2388534"/>
            <a:ext cx="1011918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03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D9594-DE84-1552-A0F8-078547E71D58}"/>
              </a:ext>
            </a:extLst>
          </p:cNvPr>
          <p:cNvSpPr>
            <a:spLocks noGrp="1"/>
          </p:cNvSpPr>
          <p:nvPr>
            <p:ph idx="4294967295"/>
          </p:nvPr>
        </p:nvSpPr>
        <p:spPr>
          <a:xfrm>
            <a:off x="571622" y="1257300"/>
            <a:ext cx="11048758" cy="5499100"/>
          </a:xfrm>
        </p:spPr>
        <p:txBody>
          <a:bodyPr>
            <a:normAutofit fontScale="92500" lnSpcReduction="10000"/>
          </a:bodyPr>
          <a:lstStyle/>
          <a:p>
            <a:pPr>
              <a:lnSpc>
                <a:spcPct val="120000"/>
              </a:lnSpc>
            </a:pPr>
            <a:r>
              <a:rPr lang="en-GB" sz="2400"/>
              <a:t>Classification of organizations is based on various features, including size, formality, organizational structure, ownership, legal form, functional purpose, etc.</a:t>
            </a:r>
          </a:p>
          <a:p>
            <a:pPr lvl="1">
              <a:lnSpc>
                <a:spcPct val="120000"/>
              </a:lnSpc>
              <a:buFont typeface="System Font Regular"/>
              <a:buChar char="–"/>
            </a:pPr>
            <a:r>
              <a:rPr lang="en-GB" sz="2000" b="1"/>
              <a:t>Size</a:t>
            </a:r>
            <a:r>
              <a:rPr lang="en-GB" sz="2000"/>
              <a:t> categories include small, medium, large, and extra large.</a:t>
            </a:r>
          </a:p>
          <a:p>
            <a:pPr lvl="1">
              <a:lnSpc>
                <a:spcPct val="120000"/>
              </a:lnSpc>
              <a:buFont typeface="System Font Regular"/>
              <a:buChar char="–"/>
            </a:pPr>
            <a:r>
              <a:rPr lang="en-GB" sz="2000" b="1"/>
              <a:t>Formality</a:t>
            </a:r>
            <a:r>
              <a:rPr lang="en-GB" sz="2000"/>
              <a:t> categories include formal and informal organizations.</a:t>
            </a:r>
          </a:p>
          <a:p>
            <a:pPr lvl="1">
              <a:lnSpc>
                <a:spcPct val="120000"/>
              </a:lnSpc>
              <a:buFont typeface="System Font Regular"/>
              <a:buChar char="–"/>
            </a:pPr>
            <a:r>
              <a:rPr lang="en-GB" sz="2000" b="1"/>
              <a:t>Organizational structure </a:t>
            </a:r>
            <a:r>
              <a:rPr lang="en-GB" sz="2000"/>
              <a:t>categories include flat, matrix, linear, and other structures.</a:t>
            </a:r>
          </a:p>
          <a:p>
            <a:pPr lvl="1">
              <a:lnSpc>
                <a:spcPct val="120000"/>
              </a:lnSpc>
              <a:buFont typeface="System Font Regular"/>
              <a:buChar char="–"/>
            </a:pPr>
            <a:r>
              <a:rPr lang="en-GB" sz="2000" b="1"/>
              <a:t>Ownership categories</a:t>
            </a:r>
            <a:r>
              <a:rPr lang="en-GB" sz="2000"/>
              <a:t> include private, public, state-owned, and other forms of ownership.</a:t>
            </a:r>
          </a:p>
          <a:p>
            <a:pPr lvl="1">
              <a:lnSpc>
                <a:spcPct val="120000"/>
              </a:lnSpc>
              <a:buFont typeface="System Font Regular"/>
              <a:buChar char="–"/>
            </a:pPr>
            <a:r>
              <a:rPr lang="en-GB" sz="2000" b="1"/>
              <a:t>Legal form </a:t>
            </a:r>
            <a:r>
              <a:rPr lang="en-GB" sz="2000"/>
              <a:t>categories include individual company, small partnership, closed joint stock company, and other legal forms.</a:t>
            </a:r>
          </a:p>
          <a:p>
            <a:pPr lvl="1">
              <a:lnSpc>
                <a:spcPct val="120000"/>
              </a:lnSpc>
              <a:buFont typeface="System Font Regular"/>
              <a:buChar char="–"/>
            </a:pPr>
            <a:r>
              <a:rPr lang="en-GB" sz="2000" b="1"/>
              <a:t>Functional purpose </a:t>
            </a:r>
            <a:r>
              <a:rPr lang="en-GB" sz="2000"/>
              <a:t>categories include manufacturing companies, wholesale/retail trade companies, financial organizations, infrastructure organizations, clubs, political parties, communities of believers, schools, and other types of organizations.</a:t>
            </a:r>
          </a:p>
          <a:p>
            <a:pPr lvl="1">
              <a:lnSpc>
                <a:spcPct val="120000"/>
              </a:lnSpc>
              <a:buFont typeface="System Font Regular"/>
              <a:buChar char="–"/>
            </a:pPr>
            <a:r>
              <a:rPr lang="en-GB" sz="2000"/>
              <a:t>Etc.</a:t>
            </a:r>
          </a:p>
          <a:p>
            <a:pPr>
              <a:lnSpc>
                <a:spcPct val="120000"/>
              </a:lnSpc>
            </a:pPr>
            <a:r>
              <a:rPr lang="en-GB" sz="2400"/>
              <a:t>There is no single, unified classification of modern organizations that can fully capture their diversity and complexity.</a:t>
            </a:r>
          </a:p>
        </p:txBody>
      </p:sp>
      <p:sp>
        <p:nvSpPr>
          <p:cNvPr id="3" name="Title 2">
            <a:extLst>
              <a:ext uri="{FF2B5EF4-FFF2-40B4-BE49-F238E27FC236}">
                <a16:creationId xmlns:a16="http://schemas.microsoft.com/office/drawing/2014/main" id="{BC1C0D4E-A80F-8B81-EDCC-BB38383C2A2F}"/>
              </a:ext>
            </a:extLst>
          </p:cNvPr>
          <p:cNvSpPr>
            <a:spLocks noGrp="1"/>
          </p:cNvSpPr>
          <p:nvPr>
            <p:ph type="title"/>
          </p:nvPr>
        </p:nvSpPr>
        <p:spPr/>
        <p:txBody>
          <a:bodyPr/>
          <a:lstStyle/>
          <a:p>
            <a:r>
              <a:rPr lang="en-GB"/>
              <a:t>Classifation of organizations</a:t>
            </a:r>
          </a:p>
        </p:txBody>
      </p:sp>
    </p:spTree>
    <p:extLst>
      <p:ext uri="{BB962C8B-B14F-4D97-AF65-F5344CB8AC3E}">
        <p14:creationId xmlns:p14="http://schemas.microsoft.com/office/powerpoint/2010/main" val="336005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75D9A-E3FB-7CD1-29D8-63D0898F8D6A}"/>
              </a:ext>
            </a:extLst>
          </p:cNvPr>
          <p:cNvSpPr>
            <a:spLocks noGrp="1"/>
          </p:cNvSpPr>
          <p:nvPr>
            <p:ph type="title"/>
          </p:nvPr>
        </p:nvSpPr>
        <p:spPr>
          <a:xfrm>
            <a:off x="571620" y="333375"/>
            <a:ext cx="11033005" cy="1331913"/>
          </a:xfrm>
        </p:spPr>
        <p:txBody>
          <a:bodyPr/>
          <a:lstStyle/>
          <a:p>
            <a:r>
              <a:rPr lang="en-GB"/>
              <a:t>Technology in organizations</a:t>
            </a:r>
          </a:p>
        </p:txBody>
      </p:sp>
      <p:sp>
        <p:nvSpPr>
          <p:cNvPr id="5" name="TextBox 4">
            <a:extLst>
              <a:ext uri="{FF2B5EF4-FFF2-40B4-BE49-F238E27FC236}">
                <a16:creationId xmlns:a16="http://schemas.microsoft.com/office/drawing/2014/main" id="{EB0D8FF6-4D75-267A-A7CB-6A82CE65B23D}"/>
              </a:ext>
            </a:extLst>
          </p:cNvPr>
          <p:cNvSpPr txBox="1"/>
          <p:nvPr/>
        </p:nvSpPr>
        <p:spPr>
          <a:xfrm>
            <a:off x="550863" y="2328626"/>
            <a:ext cx="11033005" cy="2908489"/>
          </a:xfrm>
          <a:prstGeom prst="rect">
            <a:avLst/>
          </a:prstGeom>
          <a:noFill/>
        </p:spPr>
        <p:txBody>
          <a:bodyPr wrap="square">
            <a:spAutoFit/>
          </a:bodyPr>
          <a:lstStyle/>
          <a:p>
            <a:pPr marL="457200" indent="-457200">
              <a:spcAft>
                <a:spcPts val="600"/>
              </a:spcAft>
              <a:buFont typeface="Arial" panose="020B0604020202020204" pitchFamily="34" charset="0"/>
              <a:buChar char="•"/>
            </a:pPr>
            <a:r>
              <a:rPr lang="en-GB" sz="2400" b="1">
                <a:solidFill>
                  <a:schemeClr val="accent1"/>
                </a:solidFill>
              </a:rPr>
              <a:t>Technology</a:t>
            </a:r>
            <a:r>
              <a:rPr lang="en-GB" sz="2400"/>
              <a:t> </a:t>
            </a:r>
          </a:p>
          <a:p>
            <a:pPr marL="1143000" lvl="1" indent="-457200">
              <a:spcAft>
                <a:spcPts val="600"/>
              </a:spcAft>
              <a:buFont typeface="System Font Regular"/>
              <a:buChar char="–"/>
            </a:pPr>
            <a:r>
              <a:rPr lang="en-GB" sz="2400"/>
              <a:t>In the context of organizational management, technology is a specific way of operating an organization, in which the object of work is transformed into a product using tools.</a:t>
            </a:r>
          </a:p>
          <a:p>
            <a:pPr marL="1143000" lvl="1" indent="-457200">
              <a:spcAft>
                <a:spcPts val="600"/>
              </a:spcAft>
              <a:buFont typeface="System Font Regular"/>
              <a:buChar char="–"/>
            </a:pPr>
            <a:r>
              <a:rPr lang="en-GB" sz="2400"/>
              <a:t>It includes both physical and organizational technologies. </a:t>
            </a:r>
          </a:p>
          <a:p>
            <a:pPr marL="1143000" lvl="1" indent="-457200">
              <a:spcAft>
                <a:spcPts val="600"/>
              </a:spcAft>
              <a:buFont typeface="System Font Regular"/>
              <a:buChar char="–"/>
            </a:pPr>
            <a:r>
              <a:rPr lang="en-GB" sz="2400"/>
              <a:t>Both the variety of organizations and the technologies they use are very diverse.</a:t>
            </a:r>
          </a:p>
        </p:txBody>
      </p:sp>
    </p:spTree>
    <p:extLst>
      <p:ext uri="{BB962C8B-B14F-4D97-AF65-F5344CB8AC3E}">
        <p14:creationId xmlns:p14="http://schemas.microsoft.com/office/powerpoint/2010/main" val="3953947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597695-8001-0BB4-06F7-F0F6EFF8EC66}"/>
              </a:ext>
            </a:extLst>
          </p:cNvPr>
          <p:cNvSpPr>
            <a:spLocks noGrp="1"/>
          </p:cNvSpPr>
          <p:nvPr>
            <p:ph type="title"/>
          </p:nvPr>
        </p:nvSpPr>
        <p:spPr/>
        <p:txBody>
          <a:bodyPr/>
          <a:lstStyle/>
          <a:p>
            <a:r>
              <a:rPr lang="en-GB" dirty="0"/>
              <a:t>Classification of technology</a:t>
            </a:r>
          </a:p>
        </p:txBody>
      </p:sp>
      <p:sp>
        <p:nvSpPr>
          <p:cNvPr id="8" name="TextBox 7">
            <a:extLst>
              <a:ext uri="{FF2B5EF4-FFF2-40B4-BE49-F238E27FC236}">
                <a16:creationId xmlns:a16="http://schemas.microsoft.com/office/drawing/2014/main" id="{6A14361A-AF9C-8632-E803-E4F876B047EF}"/>
              </a:ext>
            </a:extLst>
          </p:cNvPr>
          <p:cNvSpPr txBox="1"/>
          <p:nvPr/>
        </p:nvSpPr>
        <p:spPr>
          <a:xfrm>
            <a:off x="498474" y="1292314"/>
            <a:ext cx="11088688" cy="2677656"/>
          </a:xfrm>
          <a:prstGeom prst="rect">
            <a:avLst/>
          </a:prstGeom>
          <a:noFill/>
        </p:spPr>
        <p:txBody>
          <a:bodyPr wrap="square">
            <a:spAutoFit/>
          </a:bodyPr>
          <a:lstStyle/>
          <a:p>
            <a:pPr marL="285750" indent="-285750">
              <a:buFont typeface="System Font Regular"/>
              <a:buChar char="–"/>
            </a:pPr>
            <a:r>
              <a:rPr lang="en-GB" sz="2400" dirty="0"/>
              <a:t>Technologies are diverse and constantly evolving, reflecting the wide range of human activities and the need for innovative solutions to various challenges. </a:t>
            </a:r>
          </a:p>
          <a:p>
            <a:pPr marL="285750" indent="-285750">
              <a:buFont typeface="System Font Regular"/>
              <a:buChar char="–"/>
            </a:pPr>
            <a:r>
              <a:rPr lang="en-GB" sz="2400" dirty="0"/>
              <a:t>Technologies are often classified according to their purpose (information and communication technologies, production technologies, energy technologies, environmental technologies, transportation technologies, construction technologies, bioengineering technologies, etc.).</a:t>
            </a:r>
          </a:p>
          <a:p>
            <a:pPr marL="285750" indent="-285750">
              <a:buFont typeface="System Font Regular"/>
              <a:buChar char="–"/>
            </a:pPr>
            <a:r>
              <a:rPr lang="en-GB" sz="2400" dirty="0"/>
              <a:t>Other proposals for classification include categorizing technologies:</a:t>
            </a:r>
          </a:p>
        </p:txBody>
      </p:sp>
      <p:sp>
        <p:nvSpPr>
          <p:cNvPr id="10" name="TextBox 9">
            <a:extLst>
              <a:ext uri="{FF2B5EF4-FFF2-40B4-BE49-F238E27FC236}">
                <a16:creationId xmlns:a16="http://schemas.microsoft.com/office/drawing/2014/main" id="{AB301835-699A-9107-7319-B4B17A9749C1}"/>
              </a:ext>
            </a:extLst>
          </p:cNvPr>
          <p:cNvSpPr txBox="1"/>
          <p:nvPr/>
        </p:nvSpPr>
        <p:spPr>
          <a:xfrm>
            <a:off x="533400" y="4226858"/>
            <a:ext cx="11053762" cy="1938992"/>
          </a:xfrm>
          <a:prstGeom prst="rect">
            <a:avLst/>
          </a:prstGeom>
          <a:noFill/>
        </p:spPr>
        <p:txBody>
          <a:bodyPr wrap="square" numCol="2">
            <a:spAutoFit/>
          </a:bodyPr>
          <a:lstStyle/>
          <a:p>
            <a:pPr marL="285750" indent="-285750">
              <a:buFont typeface="Courier New" panose="02070309020205020404" pitchFamily="49" charset="0"/>
              <a:buChar char="o"/>
            </a:pPr>
            <a:r>
              <a:rPr lang="en-GB" sz="2000" dirty="0"/>
              <a:t>Information technology (IT) vs. operational technology (OT)</a:t>
            </a:r>
          </a:p>
          <a:p>
            <a:pPr marL="285750" indent="-285750">
              <a:buFont typeface="Courier New" panose="02070309020205020404" pitchFamily="49" charset="0"/>
              <a:buChar char="o"/>
            </a:pPr>
            <a:r>
              <a:rPr lang="en-GB" sz="2000" dirty="0"/>
              <a:t>Emerging vs. established technology</a:t>
            </a:r>
          </a:p>
          <a:p>
            <a:pPr marL="285750" indent="-285750">
              <a:buFont typeface="Courier New" panose="02070309020205020404" pitchFamily="49" charset="0"/>
              <a:buChar char="o"/>
            </a:pPr>
            <a:r>
              <a:rPr lang="en-GB" sz="2000" dirty="0"/>
              <a:t>Hard vs. soft technology</a:t>
            </a:r>
          </a:p>
          <a:p>
            <a:pPr marL="285750" indent="-285750">
              <a:buFont typeface="Courier New" panose="02070309020205020404" pitchFamily="49" charset="0"/>
              <a:buChar char="o"/>
            </a:pPr>
            <a:r>
              <a:rPr lang="en-GB" sz="2000" dirty="0"/>
              <a:t>General-purpose vs. specialized technology</a:t>
            </a:r>
          </a:p>
          <a:p>
            <a:pPr marL="285750" indent="-285750">
              <a:buFont typeface="Courier New" panose="02070309020205020404" pitchFamily="49" charset="0"/>
              <a:buChar char="o"/>
            </a:pPr>
            <a:r>
              <a:rPr lang="en-GB" sz="2000" dirty="0"/>
              <a:t>Process vs. product technology</a:t>
            </a:r>
          </a:p>
          <a:p>
            <a:pPr marL="285750" indent="-285750">
              <a:buFont typeface="Courier New" panose="02070309020205020404" pitchFamily="49" charset="0"/>
              <a:buChar char="o"/>
            </a:pPr>
            <a:r>
              <a:rPr lang="en-GB" sz="2000" dirty="0"/>
              <a:t>Green Technology vs Conventional Technology</a:t>
            </a:r>
          </a:p>
          <a:p>
            <a:pPr marL="285750" indent="-285750">
              <a:buFont typeface="Courier New" panose="02070309020205020404" pitchFamily="49" charset="0"/>
              <a:buChar char="o"/>
            </a:pPr>
            <a:r>
              <a:rPr lang="en-GB" sz="2000" dirty="0"/>
              <a:t>Core Technology vs Support Technology</a:t>
            </a:r>
          </a:p>
          <a:p>
            <a:pPr marL="285750" indent="-285750">
              <a:buFont typeface="Courier New" panose="02070309020205020404" pitchFamily="49" charset="0"/>
              <a:buChar char="o"/>
            </a:pPr>
            <a:r>
              <a:rPr lang="en-GB" sz="2000" dirty="0"/>
              <a:t>Disruptive Technology vs Sustaining Technology</a:t>
            </a:r>
          </a:p>
        </p:txBody>
      </p:sp>
    </p:spTree>
    <p:extLst>
      <p:ext uri="{BB962C8B-B14F-4D97-AF65-F5344CB8AC3E}">
        <p14:creationId xmlns:p14="http://schemas.microsoft.com/office/powerpoint/2010/main" val="689334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75D9A-E3FB-7CD1-29D8-63D0898F8D6A}"/>
              </a:ext>
            </a:extLst>
          </p:cNvPr>
          <p:cNvSpPr>
            <a:spLocks noGrp="1"/>
          </p:cNvSpPr>
          <p:nvPr>
            <p:ph type="title"/>
          </p:nvPr>
        </p:nvSpPr>
        <p:spPr>
          <a:xfrm>
            <a:off x="571620" y="333375"/>
            <a:ext cx="11033005" cy="1331913"/>
          </a:xfrm>
        </p:spPr>
        <p:txBody>
          <a:bodyPr/>
          <a:lstStyle/>
          <a:p>
            <a:r>
              <a:rPr lang="en-GB"/>
              <a:t>The importance of technology in organizational management</a:t>
            </a:r>
          </a:p>
        </p:txBody>
      </p:sp>
      <p:sp>
        <p:nvSpPr>
          <p:cNvPr id="7" name="TextBox 6">
            <a:extLst>
              <a:ext uri="{FF2B5EF4-FFF2-40B4-BE49-F238E27FC236}">
                <a16:creationId xmlns:a16="http://schemas.microsoft.com/office/drawing/2014/main" id="{D926A24D-9E2E-433C-759D-0B8F75557A24}"/>
              </a:ext>
            </a:extLst>
          </p:cNvPr>
          <p:cNvSpPr txBox="1"/>
          <p:nvPr/>
        </p:nvSpPr>
        <p:spPr>
          <a:xfrm>
            <a:off x="550863" y="1850013"/>
            <a:ext cx="11069517" cy="4339650"/>
          </a:xfrm>
          <a:prstGeom prst="rect">
            <a:avLst/>
          </a:prstGeom>
          <a:noFill/>
        </p:spPr>
        <p:txBody>
          <a:bodyPr wrap="square">
            <a:spAutoFit/>
          </a:bodyPr>
          <a:lstStyle/>
          <a:p>
            <a:pPr marL="285750" indent="-285750">
              <a:buFont typeface="System Font Regular"/>
              <a:buChar char="–"/>
            </a:pPr>
            <a:r>
              <a:rPr lang="en-GB" sz="2300" b="1"/>
              <a:t>Improved Efficiency: </a:t>
            </a:r>
            <a:r>
              <a:rPr lang="en-GB" sz="2300"/>
              <a:t>Technology can automate and streamline many business processes, making them more efficient and reducing the need for manual labor.</a:t>
            </a:r>
          </a:p>
          <a:p>
            <a:pPr marL="285750" indent="-285750">
              <a:buFont typeface="System Font Regular"/>
              <a:buChar char="–"/>
            </a:pPr>
            <a:r>
              <a:rPr lang="en-GB" sz="2300" b="1"/>
              <a:t>Improved Decision-Making: </a:t>
            </a:r>
            <a:r>
              <a:rPr lang="en-GB" sz="2300"/>
              <a:t>Technology provides access to vast amounts of data and information, which can help managers make more informed decisions.</a:t>
            </a:r>
          </a:p>
          <a:p>
            <a:pPr marL="285750" indent="-285750">
              <a:buFont typeface="System Font Regular"/>
              <a:buChar char="–"/>
            </a:pPr>
            <a:r>
              <a:rPr lang="en-GB" sz="2300" b="1"/>
              <a:t>Improved Communication: </a:t>
            </a:r>
            <a:r>
              <a:rPr lang="en-GB" sz="2300"/>
              <a:t>Technology has revolutionized communication, enabling managers to communicate with employees, customers, and partners more effectively and efficiently.</a:t>
            </a:r>
          </a:p>
          <a:p>
            <a:pPr marL="285750" indent="-285750">
              <a:buFont typeface="System Font Regular"/>
              <a:buChar char="–"/>
            </a:pPr>
            <a:r>
              <a:rPr lang="en-GB" sz="2300" b="1"/>
              <a:t>Improved Innovation: </a:t>
            </a:r>
            <a:r>
              <a:rPr lang="en-GB" sz="2300"/>
              <a:t>Technology can enable companies to develop new products and services, create new business models, and enter new markets.</a:t>
            </a:r>
          </a:p>
          <a:p>
            <a:pPr marL="285750" indent="-285750">
              <a:buFont typeface="System Font Regular"/>
              <a:buChar char="–"/>
            </a:pPr>
            <a:r>
              <a:rPr lang="en-GB" sz="2300" b="1"/>
              <a:t>Improved Customer Experience: </a:t>
            </a:r>
            <a:r>
              <a:rPr lang="en-GB" sz="2300"/>
              <a:t>Technology can enable companies to deliver better customer experiences, with features like online ordering, personalized recommendations, and 24/7 customer support.</a:t>
            </a:r>
          </a:p>
        </p:txBody>
      </p:sp>
    </p:spTree>
    <p:extLst>
      <p:ext uri="{BB962C8B-B14F-4D97-AF65-F5344CB8AC3E}">
        <p14:creationId xmlns:p14="http://schemas.microsoft.com/office/powerpoint/2010/main" val="1113321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1B97-794D-D685-4FB8-7395BDC7C420}"/>
              </a:ext>
            </a:extLst>
          </p:cNvPr>
          <p:cNvSpPr>
            <a:spLocks noGrp="1"/>
          </p:cNvSpPr>
          <p:nvPr>
            <p:ph type="title" idx="4294967295"/>
          </p:nvPr>
        </p:nvSpPr>
        <p:spPr>
          <a:xfrm>
            <a:off x="1456566" y="1859426"/>
            <a:ext cx="6457445" cy="3256162"/>
          </a:xfrm>
          <a:prstGeom prst="rect">
            <a:avLst/>
          </a:prstGeom>
        </p:spPr>
        <p:txBody>
          <a:bodyPr>
            <a:normAutofit/>
          </a:bodyPr>
          <a:lstStyle/>
          <a:p>
            <a:r>
              <a:rPr lang="en-GB" sz="5400" b="0" dirty="0">
                <a:solidFill>
                  <a:schemeClr val="bg1"/>
                </a:solidFill>
              </a:rPr>
              <a:t>What is the organizational environment?</a:t>
            </a:r>
          </a:p>
        </p:txBody>
      </p:sp>
    </p:spTree>
    <p:extLst>
      <p:ext uri="{BB962C8B-B14F-4D97-AF65-F5344CB8AC3E}">
        <p14:creationId xmlns:p14="http://schemas.microsoft.com/office/powerpoint/2010/main" val="1249278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181E4A-97DF-3081-C29A-348013652779}"/>
              </a:ext>
            </a:extLst>
          </p:cNvPr>
          <p:cNvSpPr>
            <a:spLocks noGrp="1"/>
          </p:cNvSpPr>
          <p:nvPr>
            <p:ph type="body" sz="quarter" idx="13"/>
          </p:nvPr>
        </p:nvSpPr>
        <p:spPr>
          <a:xfrm>
            <a:off x="550863" y="1322614"/>
            <a:ext cx="8304414" cy="5251450"/>
          </a:xfrm>
        </p:spPr>
        <p:txBody>
          <a:bodyPr/>
          <a:lstStyle/>
          <a:p>
            <a:r>
              <a:rPr lang="en-GB" sz="2400" dirty="0">
                <a:solidFill>
                  <a:schemeClr val="bg1"/>
                </a:solidFill>
              </a:rPr>
              <a:t>How is a systemic approach utilized in management?</a:t>
            </a:r>
          </a:p>
          <a:p>
            <a:r>
              <a:rPr lang="en-GB" sz="2400" dirty="0">
                <a:solidFill>
                  <a:schemeClr val="bg1"/>
                </a:solidFill>
              </a:rPr>
              <a:t>How can one comprehend an organization as a management object?</a:t>
            </a:r>
          </a:p>
          <a:p>
            <a:r>
              <a:rPr lang="en-GB" sz="2400" dirty="0">
                <a:solidFill>
                  <a:schemeClr val="bg1"/>
                </a:solidFill>
              </a:rPr>
              <a:t>What are the criteria used to classify organizations?</a:t>
            </a:r>
          </a:p>
          <a:p>
            <a:r>
              <a:rPr lang="en-GB" sz="2400" dirty="0">
                <a:solidFill>
                  <a:schemeClr val="bg1"/>
                </a:solidFill>
              </a:rPr>
              <a:t>Why are technologies significant in organizational management? What are some technology examples?</a:t>
            </a:r>
          </a:p>
          <a:p>
            <a:r>
              <a:rPr lang="en-GB" sz="2400" dirty="0">
                <a:solidFill>
                  <a:schemeClr val="bg1"/>
                </a:solidFill>
              </a:rPr>
              <a:t>What constitutes an organization's external environment? What are its components?</a:t>
            </a:r>
          </a:p>
          <a:p>
            <a:r>
              <a:rPr lang="en-GB" sz="2400" dirty="0">
                <a:solidFill>
                  <a:schemeClr val="bg1"/>
                </a:solidFill>
              </a:rPr>
              <a:t>What comprises an organization's internal environment? What are its component?</a:t>
            </a:r>
          </a:p>
          <a:p>
            <a:r>
              <a:rPr lang="en-GB" sz="2400" dirty="0">
                <a:solidFill>
                  <a:schemeClr val="bg1"/>
                </a:solidFill>
              </a:rPr>
              <a:t>What methods are employed to analyse an organization's external and internal environments?</a:t>
            </a:r>
          </a:p>
        </p:txBody>
      </p:sp>
      <p:sp>
        <p:nvSpPr>
          <p:cNvPr id="3" name="TextBox 2">
            <a:extLst>
              <a:ext uri="{FF2B5EF4-FFF2-40B4-BE49-F238E27FC236}">
                <a16:creationId xmlns:a16="http://schemas.microsoft.com/office/drawing/2014/main" id="{228AF84A-ED19-50FA-4182-8033CE2E8315}"/>
              </a:ext>
            </a:extLst>
          </p:cNvPr>
          <p:cNvSpPr txBox="1"/>
          <p:nvPr/>
        </p:nvSpPr>
        <p:spPr>
          <a:xfrm>
            <a:off x="565266" y="540327"/>
            <a:ext cx="8432430" cy="646331"/>
          </a:xfrm>
          <a:prstGeom prst="rect">
            <a:avLst/>
          </a:prstGeom>
          <a:noFill/>
        </p:spPr>
        <p:txBody>
          <a:bodyPr wrap="square" rtlCol="0">
            <a:spAutoFit/>
          </a:bodyPr>
          <a:lstStyle/>
          <a:p>
            <a:r>
              <a:rPr lang="en-GB" sz="3600" b="1" dirty="0">
                <a:solidFill>
                  <a:schemeClr val="bg1"/>
                </a:solidFill>
              </a:rPr>
              <a:t>Questions</a:t>
            </a:r>
          </a:p>
        </p:txBody>
      </p:sp>
    </p:spTree>
    <p:extLst>
      <p:ext uri="{BB962C8B-B14F-4D97-AF65-F5344CB8AC3E}">
        <p14:creationId xmlns:p14="http://schemas.microsoft.com/office/powerpoint/2010/main" val="2943004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5265" y="333375"/>
            <a:ext cx="11039359" cy="1446550"/>
          </a:xfrm>
          <a:prstGeom prst="rect">
            <a:avLst/>
          </a:prstGeom>
          <a:noFill/>
        </p:spPr>
        <p:txBody>
          <a:bodyPr wrap="square" rtlCol="0">
            <a:spAutoFit/>
          </a:bodyPr>
          <a:lstStyle/>
          <a:p>
            <a:r>
              <a:rPr lang="en-GB" sz="4400"/>
              <a:t>What is the external environment of an organization?</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3" name="TextBox 2">
            <a:extLst>
              <a:ext uri="{FF2B5EF4-FFF2-40B4-BE49-F238E27FC236}">
                <a16:creationId xmlns:a16="http://schemas.microsoft.com/office/drawing/2014/main" id="{9333B74D-FFF5-A7EC-DEF2-692699460851}"/>
              </a:ext>
            </a:extLst>
          </p:cNvPr>
          <p:cNvSpPr txBox="1"/>
          <p:nvPr/>
        </p:nvSpPr>
        <p:spPr>
          <a:xfrm>
            <a:off x="576320" y="2333040"/>
            <a:ext cx="11039359" cy="4201150"/>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GB" sz="2800" b="1">
                <a:solidFill>
                  <a:schemeClr val="accent1"/>
                </a:solidFill>
              </a:rPr>
              <a:t>External environment</a:t>
            </a:r>
            <a:endParaRPr lang="en-GB" sz="2800"/>
          </a:p>
          <a:p>
            <a:pPr marL="1143000" lvl="1" indent="-457200">
              <a:spcAft>
                <a:spcPts val="600"/>
              </a:spcAft>
              <a:buFont typeface="System Font Regular"/>
              <a:buChar char="–"/>
            </a:pPr>
            <a:r>
              <a:rPr lang="en-GB" sz="2800"/>
              <a:t>The external environment includes factors that are beyond the control of the organization and have an impact on its activities and results. The organization cannot do much to avoid the influence of these factors. It simply has to adapt to them.</a:t>
            </a:r>
          </a:p>
          <a:p>
            <a:pPr marL="457200" indent="-457200">
              <a:spcAft>
                <a:spcPts val="600"/>
              </a:spcAft>
              <a:buFont typeface="Arial" panose="020B0604020202020204" pitchFamily="34" charset="0"/>
              <a:buChar char="•"/>
            </a:pPr>
            <a:r>
              <a:rPr lang="en-GB" sz="2800" b="1">
                <a:solidFill>
                  <a:schemeClr val="accent1"/>
                </a:solidFill>
              </a:rPr>
              <a:t>External environmental factors:</a:t>
            </a:r>
          </a:p>
          <a:p>
            <a:pPr marL="1204913" lvl="1" indent="-452438">
              <a:spcAft>
                <a:spcPts val="600"/>
              </a:spcAft>
              <a:buFont typeface="System Font Regular"/>
              <a:buChar char="–"/>
            </a:pPr>
            <a:r>
              <a:rPr lang="en-GB" sz="2800"/>
              <a:t>PESTLE: political, economic, socio-cultural, technological, legal, and environmental factors.</a:t>
            </a:r>
          </a:p>
        </p:txBody>
      </p:sp>
    </p:spTree>
    <p:extLst>
      <p:ext uri="{BB962C8B-B14F-4D97-AF65-F5344CB8AC3E}">
        <p14:creationId xmlns:p14="http://schemas.microsoft.com/office/powerpoint/2010/main" val="721928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5265" y="333375"/>
            <a:ext cx="11039359" cy="1446550"/>
          </a:xfrm>
          <a:prstGeom prst="rect">
            <a:avLst/>
          </a:prstGeom>
          <a:noFill/>
        </p:spPr>
        <p:txBody>
          <a:bodyPr wrap="square" rtlCol="0">
            <a:spAutoFit/>
          </a:bodyPr>
          <a:lstStyle/>
          <a:p>
            <a:r>
              <a:rPr lang="en-GB" sz="4400"/>
              <a:t>What is the internal environment of an organization?</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3" name="TextBox 2">
            <a:extLst>
              <a:ext uri="{FF2B5EF4-FFF2-40B4-BE49-F238E27FC236}">
                <a16:creationId xmlns:a16="http://schemas.microsoft.com/office/drawing/2014/main" id="{9333B74D-FFF5-A7EC-DEF2-692699460851}"/>
              </a:ext>
            </a:extLst>
          </p:cNvPr>
          <p:cNvSpPr txBox="1"/>
          <p:nvPr/>
        </p:nvSpPr>
        <p:spPr>
          <a:xfrm>
            <a:off x="550863" y="1678931"/>
            <a:ext cx="11039359" cy="4632037"/>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GB" sz="2800" b="1">
                <a:solidFill>
                  <a:schemeClr val="accent1"/>
                </a:solidFill>
              </a:rPr>
              <a:t>Internal environment</a:t>
            </a:r>
            <a:endParaRPr lang="en-GB" sz="2800"/>
          </a:p>
          <a:p>
            <a:pPr marL="1143000" lvl="1" indent="-457200">
              <a:spcAft>
                <a:spcPts val="600"/>
              </a:spcAft>
              <a:buFont typeface="System Font Regular"/>
              <a:buChar char="–"/>
            </a:pPr>
            <a:r>
              <a:rPr lang="en-GB" sz="2800"/>
              <a:t>The internal environment consists of elements that have an impact on the organization's activities and decision-making. The organization can control these elements. In other words, these elements have an effect, but the organization can change their quality so that their impact is desirable.</a:t>
            </a:r>
          </a:p>
          <a:p>
            <a:pPr marL="457200" indent="-457200">
              <a:spcAft>
                <a:spcPts val="600"/>
              </a:spcAft>
              <a:buFont typeface="Arial" panose="020B0604020202020204" pitchFamily="34" charset="0"/>
              <a:buChar char="•"/>
            </a:pPr>
            <a:r>
              <a:rPr lang="en-GB" sz="2800" b="1">
                <a:solidFill>
                  <a:schemeClr val="accent1"/>
                </a:solidFill>
              </a:rPr>
              <a:t>Internal environmental factors</a:t>
            </a:r>
            <a:r>
              <a:rPr lang="en-GB" sz="2800"/>
              <a:t> </a:t>
            </a:r>
          </a:p>
          <a:p>
            <a:pPr marL="1143000" lvl="1" indent="-457200">
              <a:spcAft>
                <a:spcPts val="600"/>
              </a:spcAft>
              <a:buFont typeface="System Font Regular"/>
              <a:buChar char="–"/>
            </a:pPr>
            <a:r>
              <a:rPr lang="en-GB" sz="2800"/>
              <a:t>Material, financial, human, informational, technological resources, organizational culture, organizational structure, goal system, processes, policies, and so on.</a:t>
            </a:r>
          </a:p>
        </p:txBody>
      </p:sp>
    </p:spTree>
    <p:extLst>
      <p:ext uri="{BB962C8B-B14F-4D97-AF65-F5344CB8AC3E}">
        <p14:creationId xmlns:p14="http://schemas.microsoft.com/office/powerpoint/2010/main" val="843076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656B-556F-9339-85C1-845B94011D7E}"/>
              </a:ext>
            </a:extLst>
          </p:cNvPr>
          <p:cNvSpPr>
            <a:spLocks noGrp="1"/>
          </p:cNvSpPr>
          <p:nvPr>
            <p:ph type="title"/>
          </p:nvPr>
        </p:nvSpPr>
        <p:spPr>
          <a:xfrm>
            <a:off x="550863" y="296657"/>
            <a:ext cx="5221396" cy="1325563"/>
          </a:xfrm>
        </p:spPr>
        <p:txBody>
          <a:bodyPr/>
          <a:lstStyle/>
          <a:p>
            <a:r>
              <a:rPr lang="en-GB" dirty="0"/>
              <a:t>Impact of micro and macro environment</a:t>
            </a:r>
            <a:br>
              <a:rPr lang="en-GB" dirty="0"/>
            </a:br>
            <a:r>
              <a:rPr lang="en-GB" sz="3200" dirty="0"/>
              <a:t>Marketing view</a:t>
            </a:r>
            <a:endParaRPr lang="en-GB" dirty="0"/>
          </a:p>
        </p:txBody>
      </p:sp>
      <p:sp>
        <p:nvSpPr>
          <p:cNvPr id="4" name="Oval 3">
            <a:extLst>
              <a:ext uri="{FF2B5EF4-FFF2-40B4-BE49-F238E27FC236}">
                <a16:creationId xmlns:a16="http://schemas.microsoft.com/office/drawing/2014/main" id="{FCC9768B-9E49-A9E5-8B87-B61A0AE8A0CA}"/>
              </a:ext>
            </a:extLst>
          </p:cNvPr>
          <p:cNvSpPr/>
          <p:nvPr/>
        </p:nvSpPr>
        <p:spPr>
          <a:xfrm>
            <a:off x="5027026" y="296862"/>
            <a:ext cx="6165229" cy="616522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31C3594F-5503-BE6B-4BEF-F20360EAC3D1}"/>
              </a:ext>
            </a:extLst>
          </p:cNvPr>
          <p:cNvSpPr/>
          <p:nvPr/>
        </p:nvSpPr>
        <p:spPr>
          <a:xfrm>
            <a:off x="5027025" y="1389344"/>
            <a:ext cx="4079311" cy="4079311"/>
          </a:xfrm>
          <a:prstGeom prst="ellipse">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E36A1018-7D45-9ECE-9444-53BCD439A2A7}"/>
              </a:ext>
            </a:extLst>
          </p:cNvPr>
          <p:cNvSpPr/>
          <p:nvPr/>
        </p:nvSpPr>
        <p:spPr>
          <a:xfrm>
            <a:off x="5027024" y="2662415"/>
            <a:ext cx="1739536" cy="17395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F39F51-BBD0-A99C-206D-922E7F6A0025}"/>
              </a:ext>
            </a:extLst>
          </p:cNvPr>
          <p:cNvSpPr txBox="1"/>
          <p:nvPr/>
        </p:nvSpPr>
        <p:spPr>
          <a:xfrm>
            <a:off x="5030846" y="3201619"/>
            <a:ext cx="1638590" cy="400110"/>
          </a:xfrm>
          <a:prstGeom prst="rect">
            <a:avLst/>
          </a:prstGeom>
          <a:noFill/>
        </p:spPr>
        <p:txBody>
          <a:bodyPr wrap="none" rtlCol="0">
            <a:spAutoFit/>
          </a:bodyPr>
          <a:lstStyle/>
          <a:p>
            <a:r>
              <a:rPr lang="en-GB" sz="2000" dirty="0">
                <a:solidFill>
                  <a:schemeClr val="bg1"/>
                </a:solidFill>
              </a:rPr>
              <a:t>Organization</a:t>
            </a:r>
          </a:p>
        </p:txBody>
      </p:sp>
      <p:sp>
        <p:nvSpPr>
          <p:cNvPr id="9" name="TextBox 8">
            <a:extLst>
              <a:ext uri="{FF2B5EF4-FFF2-40B4-BE49-F238E27FC236}">
                <a16:creationId xmlns:a16="http://schemas.microsoft.com/office/drawing/2014/main" id="{6522D76B-E65E-FC32-F0F5-16E8B5E73175}"/>
              </a:ext>
            </a:extLst>
          </p:cNvPr>
          <p:cNvSpPr txBox="1"/>
          <p:nvPr/>
        </p:nvSpPr>
        <p:spPr>
          <a:xfrm>
            <a:off x="5703680" y="1893960"/>
            <a:ext cx="2464166" cy="400110"/>
          </a:xfrm>
          <a:prstGeom prst="rect">
            <a:avLst/>
          </a:prstGeom>
          <a:noFill/>
        </p:spPr>
        <p:txBody>
          <a:bodyPr wrap="square" rtlCol="0">
            <a:spAutoFit/>
          </a:bodyPr>
          <a:lstStyle/>
          <a:p>
            <a:r>
              <a:rPr lang="en-GB" sz="2000" b="1" dirty="0">
                <a:solidFill>
                  <a:schemeClr val="bg1"/>
                </a:solidFill>
              </a:rPr>
              <a:t>Micro environment</a:t>
            </a:r>
          </a:p>
        </p:txBody>
      </p:sp>
      <p:sp>
        <p:nvSpPr>
          <p:cNvPr id="11" name="TextBox 10">
            <a:extLst>
              <a:ext uri="{FF2B5EF4-FFF2-40B4-BE49-F238E27FC236}">
                <a16:creationId xmlns:a16="http://schemas.microsoft.com/office/drawing/2014/main" id="{D6F205E5-E2EE-F91C-124D-A5318229ED9C}"/>
              </a:ext>
            </a:extLst>
          </p:cNvPr>
          <p:cNvSpPr txBox="1"/>
          <p:nvPr/>
        </p:nvSpPr>
        <p:spPr>
          <a:xfrm>
            <a:off x="6617156" y="620889"/>
            <a:ext cx="3532139" cy="400110"/>
          </a:xfrm>
          <a:prstGeom prst="rect">
            <a:avLst/>
          </a:prstGeom>
          <a:noFill/>
        </p:spPr>
        <p:txBody>
          <a:bodyPr wrap="square" rtlCol="0">
            <a:spAutoFit/>
          </a:bodyPr>
          <a:lstStyle/>
          <a:p>
            <a:r>
              <a:rPr lang="en-GB" sz="2000" b="1" dirty="0"/>
              <a:t>Macro environment</a:t>
            </a:r>
          </a:p>
        </p:txBody>
      </p:sp>
      <p:sp>
        <p:nvSpPr>
          <p:cNvPr id="13" name="TextBox 12">
            <a:extLst>
              <a:ext uri="{FF2B5EF4-FFF2-40B4-BE49-F238E27FC236}">
                <a16:creationId xmlns:a16="http://schemas.microsoft.com/office/drawing/2014/main" id="{9F22E646-CD0B-A2D4-E7C4-0FD9164B0A65}"/>
              </a:ext>
            </a:extLst>
          </p:cNvPr>
          <p:cNvSpPr txBox="1"/>
          <p:nvPr/>
        </p:nvSpPr>
        <p:spPr>
          <a:xfrm>
            <a:off x="6617502" y="2432889"/>
            <a:ext cx="1389888" cy="369332"/>
          </a:xfrm>
          <a:prstGeom prst="rect">
            <a:avLst/>
          </a:prstGeom>
          <a:noFill/>
        </p:spPr>
        <p:txBody>
          <a:bodyPr wrap="square">
            <a:spAutoFit/>
          </a:bodyPr>
          <a:lstStyle/>
          <a:p>
            <a:r>
              <a:rPr lang="en-GB" dirty="0">
                <a:solidFill>
                  <a:schemeClr val="bg1"/>
                </a:solidFill>
              </a:rPr>
              <a:t>Suppliers</a:t>
            </a:r>
          </a:p>
        </p:txBody>
      </p:sp>
      <p:sp>
        <p:nvSpPr>
          <p:cNvPr id="15" name="TextBox 14">
            <a:extLst>
              <a:ext uri="{FF2B5EF4-FFF2-40B4-BE49-F238E27FC236}">
                <a16:creationId xmlns:a16="http://schemas.microsoft.com/office/drawing/2014/main" id="{99BBD293-CFD8-93F5-9463-5FA92F4473EF}"/>
              </a:ext>
            </a:extLst>
          </p:cNvPr>
          <p:cNvSpPr txBox="1"/>
          <p:nvPr/>
        </p:nvSpPr>
        <p:spPr>
          <a:xfrm>
            <a:off x="7109893" y="3040468"/>
            <a:ext cx="1519884" cy="369332"/>
          </a:xfrm>
          <a:prstGeom prst="rect">
            <a:avLst/>
          </a:prstGeom>
          <a:noFill/>
        </p:spPr>
        <p:txBody>
          <a:bodyPr wrap="square">
            <a:spAutoFit/>
          </a:bodyPr>
          <a:lstStyle/>
          <a:p>
            <a:r>
              <a:rPr lang="en-GB" dirty="0">
                <a:solidFill>
                  <a:schemeClr val="bg1"/>
                </a:solidFill>
              </a:rPr>
              <a:t>Intermediate</a:t>
            </a:r>
          </a:p>
        </p:txBody>
      </p:sp>
      <p:sp>
        <p:nvSpPr>
          <p:cNvPr id="17" name="TextBox 16">
            <a:extLst>
              <a:ext uri="{FF2B5EF4-FFF2-40B4-BE49-F238E27FC236}">
                <a16:creationId xmlns:a16="http://schemas.microsoft.com/office/drawing/2014/main" id="{C9039AA7-3953-DFF5-4C5C-6D1D79AB8FBA}"/>
              </a:ext>
            </a:extLst>
          </p:cNvPr>
          <p:cNvSpPr txBox="1"/>
          <p:nvPr/>
        </p:nvSpPr>
        <p:spPr>
          <a:xfrm>
            <a:off x="6738040" y="4326289"/>
            <a:ext cx="1304544" cy="369332"/>
          </a:xfrm>
          <a:prstGeom prst="rect">
            <a:avLst/>
          </a:prstGeom>
          <a:noFill/>
        </p:spPr>
        <p:txBody>
          <a:bodyPr wrap="square">
            <a:spAutoFit/>
          </a:bodyPr>
          <a:lstStyle/>
          <a:p>
            <a:r>
              <a:rPr lang="en-GB" dirty="0">
                <a:solidFill>
                  <a:schemeClr val="bg1"/>
                </a:solidFill>
              </a:rPr>
              <a:t>Clients</a:t>
            </a:r>
          </a:p>
        </p:txBody>
      </p:sp>
      <p:sp>
        <p:nvSpPr>
          <p:cNvPr id="19" name="TextBox 18">
            <a:extLst>
              <a:ext uri="{FF2B5EF4-FFF2-40B4-BE49-F238E27FC236}">
                <a16:creationId xmlns:a16="http://schemas.microsoft.com/office/drawing/2014/main" id="{D463B1C5-E189-E646-440C-0BFC64E54A08}"/>
              </a:ext>
            </a:extLst>
          </p:cNvPr>
          <p:cNvSpPr txBox="1"/>
          <p:nvPr/>
        </p:nvSpPr>
        <p:spPr>
          <a:xfrm>
            <a:off x="5896792" y="4785341"/>
            <a:ext cx="1487424" cy="369332"/>
          </a:xfrm>
          <a:prstGeom prst="rect">
            <a:avLst/>
          </a:prstGeom>
          <a:noFill/>
        </p:spPr>
        <p:txBody>
          <a:bodyPr wrap="square">
            <a:spAutoFit/>
          </a:bodyPr>
          <a:lstStyle/>
          <a:p>
            <a:r>
              <a:rPr lang="en-GB" dirty="0">
                <a:solidFill>
                  <a:schemeClr val="bg1"/>
                </a:solidFill>
              </a:rPr>
              <a:t>Competitors</a:t>
            </a:r>
          </a:p>
        </p:txBody>
      </p:sp>
      <p:sp>
        <p:nvSpPr>
          <p:cNvPr id="21" name="TextBox 20">
            <a:extLst>
              <a:ext uri="{FF2B5EF4-FFF2-40B4-BE49-F238E27FC236}">
                <a16:creationId xmlns:a16="http://schemas.microsoft.com/office/drawing/2014/main" id="{D933C328-8AB5-E605-E8AD-61C936E87C72}"/>
              </a:ext>
            </a:extLst>
          </p:cNvPr>
          <p:cNvSpPr txBox="1"/>
          <p:nvPr/>
        </p:nvSpPr>
        <p:spPr>
          <a:xfrm>
            <a:off x="7253446" y="3745384"/>
            <a:ext cx="1597886" cy="369332"/>
          </a:xfrm>
          <a:prstGeom prst="rect">
            <a:avLst/>
          </a:prstGeom>
          <a:noFill/>
        </p:spPr>
        <p:txBody>
          <a:bodyPr wrap="square">
            <a:spAutoFit/>
          </a:bodyPr>
          <a:lstStyle/>
          <a:p>
            <a:r>
              <a:rPr lang="en-GB" dirty="0">
                <a:solidFill>
                  <a:schemeClr val="bg1"/>
                </a:solidFill>
              </a:rPr>
              <a:t>Society</a:t>
            </a:r>
          </a:p>
        </p:txBody>
      </p:sp>
      <p:sp>
        <p:nvSpPr>
          <p:cNvPr id="23" name="TextBox 22">
            <a:extLst>
              <a:ext uri="{FF2B5EF4-FFF2-40B4-BE49-F238E27FC236}">
                <a16:creationId xmlns:a16="http://schemas.microsoft.com/office/drawing/2014/main" id="{FAA92EAA-2A77-80B9-6F24-643089743879}"/>
              </a:ext>
            </a:extLst>
          </p:cNvPr>
          <p:cNvSpPr txBox="1"/>
          <p:nvPr/>
        </p:nvSpPr>
        <p:spPr>
          <a:xfrm>
            <a:off x="7858178" y="1066384"/>
            <a:ext cx="2291117" cy="369332"/>
          </a:xfrm>
          <a:prstGeom prst="rect">
            <a:avLst/>
          </a:prstGeom>
          <a:noFill/>
        </p:spPr>
        <p:txBody>
          <a:bodyPr wrap="square">
            <a:spAutoFit/>
          </a:bodyPr>
          <a:lstStyle/>
          <a:p>
            <a:r>
              <a:rPr lang="en-GB" dirty="0"/>
              <a:t>Demographic forces</a:t>
            </a:r>
          </a:p>
        </p:txBody>
      </p:sp>
      <p:sp>
        <p:nvSpPr>
          <p:cNvPr id="25" name="TextBox 24">
            <a:extLst>
              <a:ext uri="{FF2B5EF4-FFF2-40B4-BE49-F238E27FC236}">
                <a16:creationId xmlns:a16="http://schemas.microsoft.com/office/drawing/2014/main" id="{61F92952-F110-A29A-2B25-767CE2DBBB0A}"/>
              </a:ext>
            </a:extLst>
          </p:cNvPr>
          <p:cNvSpPr txBox="1"/>
          <p:nvPr/>
        </p:nvSpPr>
        <p:spPr>
          <a:xfrm>
            <a:off x="8985829" y="1928815"/>
            <a:ext cx="2388653" cy="369332"/>
          </a:xfrm>
          <a:prstGeom prst="rect">
            <a:avLst/>
          </a:prstGeom>
          <a:noFill/>
        </p:spPr>
        <p:txBody>
          <a:bodyPr wrap="square">
            <a:spAutoFit/>
          </a:bodyPr>
          <a:lstStyle/>
          <a:p>
            <a:r>
              <a:rPr lang="en-GB" dirty="0"/>
              <a:t>Economic factors</a:t>
            </a:r>
          </a:p>
        </p:txBody>
      </p:sp>
      <p:sp>
        <p:nvSpPr>
          <p:cNvPr id="27" name="TextBox 26">
            <a:extLst>
              <a:ext uri="{FF2B5EF4-FFF2-40B4-BE49-F238E27FC236}">
                <a16:creationId xmlns:a16="http://schemas.microsoft.com/office/drawing/2014/main" id="{76B7C083-2858-6782-F757-ABA104EF6D8A}"/>
              </a:ext>
            </a:extLst>
          </p:cNvPr>
          <p:cNvSpPr txBox="1"/>
          <p:nvPr/>
        </p:nvSpPr>
        <p:spPr>
          <a:xfrm>
            <a:off x="9207794" y="2849693"/>
            <a:ext cx="2560320" cy="369332"/>
          </a:xfrm>
          <a:prstGeom prst="rect">
            <a:avLst/>
          </a:prstGeom>
          <a:noFill/>
        </p:spPr>
        <p:txBody>
          <a:bodyPr wrap="square">
            <a:spAutoFit/>
          </a:bodyPr>
          <a:lstStyle/>
          <a:p>
            <a:r>
              <a:rPr lang="en-GB" dirty="0"/>
              <a:t>Natural forces</a:t>
            </a:r>
          </a:p>
        </p:txBody>
      </p:sp>
      <p:sp>
        <p:nvSpPr>
          <p:cNvPr id="29" name="TextBox 28">
            <a:extLst>
              <a:ext uri="{FF2B5EF4-FFF2-40B4-BE49-F238E27FC236}">
                <a16:creationId xmlns:a16="http://schemas.microsoft.com/office/drawing/2014/main" id="{077792B2-875A-1F85-335E-A4274D569B5E}"/>
              </a:ext>
            </a:extLst>
          </p:cNvPr>
          <p:cNvSpPr txBox="1"/>
          <p:nvPr/>
        </p:nvSpPr>
        <p:spPr>
          <a:xfrm>
            <a:off x="9207793" y="3836735"/>
            <a:ext cx="2974847" cy="369332"/>
          </a:xfrm>
          <a:prstGeom prst="rect">
            <a:avLst/>
          </a:prstGeom>
          <a:noFill/>
        </p:spPr>
        <p:txBody>
          <a:bodyPr wrap="square">
            <a:spAutoFit/>
          </a:bodyPr>
          <a:lstStyle/>
          <a:p>
            <a:r>
              <a:rPr lang="en-GB" dirty="0"/>
              <a:t>Technological factors</a:t>
            </a:r>
          </a:p>
        </p:txBody>
      </p:sp>
      <p:sp>
        <p:nvSpPr>
          <p:cNvPr id="31" name="TextBox 30">
            <a:extLst>
              <a:ext uri="{FF2B5EF4-FFF2-40B4-BE49-F238E27FC236}">
                <a16:creationId xmlns:a16="http://schemas.microsoft.com/office/drawing/2014/main" id="{219FD026-6BA4-385C-8EAD-8DBB303378A1}"/>
              </a:ext>
            </a:extLst>
          </p:cNvPr>
          <p:cNvSpPr txBox="1"/>
          <p:nvPr/>
        </p:nvSpPr>
        <p:spPr>
          <a:xfrm>
            <a:off x="8629777" y="4929217"/>
            <a:ext cx="2974848" cy="369332"/>
          </a:xfrm>
          <a:prstGeom prst="rect">
            <a:avLst/>
          </a:prstGeom>
          <a:noFill/>
        </p:spPr>
        <p:txBody>
          <a:bodyPr wrap="square">
            <a:spAutoFit/>
          </a:bodyPr>
          <a:lstStyle/>
          <a:p>
            <a:r>
              <a:rPr lang="en-GB" dirty="0"/>
              <a:t>Political and legal factors</a:t>
            </a:r>
          </a:p>
        </p:txBody>
      </p:sp>
      <p:sp>
        <p:nvSpPr>
          <p:cNvPr id="33" name="TextBox 32">
            <a:extLst>
              <a:ext uri="{FF2B5EF4-FFF2-40B4-BE49-F238E27FC236}">
                <a16:creationId xmlns:a16="http://schemas.microsoft.com/office/drawing/2014/main" id="{CB721A0D-2D31-865C-A7E2-F8DC591213E3}"/>
              </a:ext>
            </a:extLst>
          </p:cNvPr>
          <p:cNvSpPr txBox="1"/>
          <p:nvPr/>
        </p:nvSpPr>
        <p:spPr>
          <a:xfrm>
            <a:off x="7253445" y="5742233"/>
            <a:ext cx="3687823" cy="369332"/>
          </a:xfrm>
          <a:prstGeom prst="rect">
            <a:avLst/>
          </a:prstGeom>
          <a:noFill/>
        </p:spPr>
        <p:txBody>
          <a:bodyPr wrap="square">
            <a:spAutoFit/>
          </a:bodyPr>
          <a:lstStyle/>
          <a:p>
            <a:r>
              <a:rPr lang="en-GB" dirty="0"/>
              <a:t>Social and cultural forces</a:t>
            </a:r>
          </a:p>
        </p:txBody>
      </p:sp>
    </p:spTree>
    <p:extLst>
      <p:ext uri="{BB962C8B-B14F-4D97-AF65-F5344CB8AC3E}">
        <p14:creationId xmlns:p14="http://schemas.microsoft.com/office/powerpoint/2010/main" val="2929950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D9594-DE84-1552-A0F8-078547E71D58}"/>
              </a:ext>
            </a:extLst>
          </p:cNvPr>
          <p:cNvSpPr>
            <a:spLocks noGrp="1"/>
          </p:cNvSpPr>
          <p:nvPr>
            <p:ph idx="4294967295"/>
          </p:nvPr>
        </p:nvSpPr>
        <p:spPr>
          <a:xfrm>
            <a:off x="627305" y="1797949"/>
            <a:ext cx="11048758" cy="4412082"/>
          </a:xfrm>
        </p:spPr>
        <p:txBody>
          <a:bodyPr>
            <a:normAutofit fontScale="92500" lnSpcReduction="10000"/>
          </a:bodyPr>
          <a:lstStyle/>
          <a:p>
            <a:pPr marL="514350" indent="-514350">
              <a:buFont typeface="+mj-lt"/>
              <a:buAutoNum type="arabicPeriod"/>
            </a:pPr>
            <a:r>
              <a:rPr lang="en-GB" b="1" dirty="0"/>
              <a:t>Complexity</a:t>
            </a:r>
            <a:r>
              <a:rPr lang="en-GB" dirty="0"/>
              <a:t>: The environment is complex and constantly changing, making it difficult for organizations to predict and respond to changes.</a:t>
            </a:r>
          </a:p>
          <a:p>
            <a:pPr marL="514350" indent="-514350">
              <a:buFont typeface="+mj-lt"/>
              <a:buAutoNum type="arabicPeriod"/>
            </a:pPr>
            <a:r>
              <a:rPr lang="en-GB" b="1" dirty="0"/>
              <a:t>Dynamism</a:t>
            </a:r>
            <a:r>
              <a:rPr lang="en-GB" dirty="0"/>
              <a:t>: The environment is dynamic and in a state of constant flux. It is subject to sudden and unexpected changes that can have a significant impact on an organization's operations.</a:t>
            </a:r>
          </a:p>
          <a:p>
            <a:pPr marL="514350" indent="-514350">
              <a:buFont typeface="+mj-lt"/>
              <a:buAutoNum type="arabicPeriod"/>
            </a:pPr>
            <a:r>
              <a:rPr lang="en-GB" b="1" dirty="0"/>
              <a:t>Uncertainty</a:t>
            </a:r>
            <a:r>
              <a:rPr lang="en-GB" dirty="0"/>
              <a:t>: The environment is uncertain, and there is always a degree of risk associated with the decisions that organizations make.</a:t>
            </a:r>
          </a:p>
          <a:p>
            <a:pPr marL="514350" indent="-514350">
              <a:buFont typeface="+mj-lt"/>
              <a:buAutoNum type="arabicPeriod"/>
            </a:pPr>
            <a:r>
              <a:rPr lang="en-GB" b="1" dirty="0"/>
              <a:t>Interdependence</a:t>
            </a:r>
            <a:r>
              <a:rPr lang="en-GB" dirty="0"/>
              <a:t>: The environment is interdependent, with different factors and variables influencing one another in complex ways.</a:t>
            </a:r>
          </a:p>
          <a:p>
            <a:pPr marL="514350" indent="-514350">
              <a:buFont typeface="+mj-lt"/>
              <a:buAutoNum type="arabicPeriod"/>
            </a:pPr>
            <a:r>
              <a:rPr lang="en-GB" b="1" dirty="0"/>
              <a:t>Diversity</a:t>
            </a:r>
            <a:r>
              <a:rPr lang="en-GB" dirty="0"/>
              <a:t>: The environment is diverse, with a wide range of factors and variables that can influence an organization's operations and performance.</a:t>
            </a:r>
          </a:p>
        </p:txBody>
      </p:sp>
      <p:sp>
        <p:nvSpPr>
          <p:cNvPr id="3" name="Title 2">
            <a:extLst>
              <a:ext uri="{FF2B5EF4-FFF2-40B4-BE49-F238E27FC236}">
                <a16:creationId xmlns:a16="http://schemas.microsoft.com/office/drawing/2014/main" id="{BC1C0D4E-A80F-8B81-EDCC-BB38383C2A2F}"/>
              </a:ext>
            </a:extLst>
          </p:cNvPr>
          <p:cNvSpPr>
            <a:spLocks noGrp="1"/>
          </p:cNvSpPr>
          <p:nvPr>
            <p:ph type="title"/>
          </p:nvPr>
        </p:nvSpPr>
        <p:spPr/>
        <p:txBody>
          <a:bodyPr/>
          <a:lstStyle/>
          <a:p>
            <a:r>
              <a:rPr lang="en-GB"/>
              <a:t>Characteristics of the environment</a:t>
            </a:r>
          </a:p>
        </p:txBody>
      </p:sp>
    </p:spTree>
    <p:extLst>
      <p:ext uri="{BB962C8B-B14F-4D97-AF65-F5344CB8AC3E}">
        <p14:creationId xmlns:p14="http://schemas.microsoft.com/office/powerpoint/2010/main" val="2448689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 The Macro Environment - External Analysis Research - Research Guides at  Brock University">
            <a:extLst>
              <a:ext uri="{FF2B5EF4-FFF2-40B4-BE49-F238E27FC236}">
                <a16:creationId xmlns:a16="http://schemas.microsoft.com/office/drawing/2014/main" id="{63E31727-C6DE-93A2-43FD-4B93A33EE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0249011" cy="75030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BBF709-33C2-F108-EC9B-A6AB730358F1}"/>
              </a:ext>
            </a:extLst>
          </p:cNvPr>
          <p:cNvSpPr>
            <a:spLocks noGrp="1"/>
          </p:cNvSpPr>
          <p:nvPr>
            <p:ph type="title"/>
          </p:nvPr>
        </p:nvSpPr>
        <p:spPr>
          <a:xfrm>
            <a:off x="4011168" y="4691844"/>
            <a:ext cx="7664895" cy="2166155"/>
          </a:xfrm>
        </p:spPr>
        <p:txBody>
          <a:bodyPr/>
          <a:lstStyle/>
          <a:p>
            <a:r>
              <a:rPr lang="en-GB" dirty="0"/>
              <a:t>Environmental analysis:</a:t>
            </a:r>
            <a:br>
              <a:rPr lang="en-GB" dirty="0"/>
            </a:br>
            <a:r>
              <a:rPr lang="en-GB" dirty="0"/>
              <a:t>How to do it?</a:t>
            </a:r>
          </a:p>
        </p:txBody>
      </p:sp>
      <p:sp>
        <p:nvSpPr>
          <p:cNvPr id="7" name="TextBox 6">
            <a:extLst>
              <a:ext uri="{FF2B5EF4-FFF2-40B4-BE49-F238E27FC236}">
                <a16:creationId xmlns:a16="http://schemas.microsoft.com/office/drawing/2014/main" id="{59FB3528-7105-E0FE-0F9B-03D8104784A4}"/>
              </a:ext>
            </a:extLst>
          </p:cNvPr>
          <p:cNvSpPr txBox="1"/>
          <p:nvPr/>
        </p:nvSpPr>
        <p:spPr>
          <a:xfrm>
            <a:off x="4096512" y="6165850"/>
            <a:ext cx="6096000" cy="369332"/>
          </a:xfrm>
          <a:prstGeom prst="rect">
            <a:avLst/>
          </a:prstGeom>
          <a:noFill/>
        </p:spPr>
        <p:txBody>
          <a:bodyPr wrap="square">
            <a:spAutoFit/>
          </a:bodyPr>
          <a:lstStyle/>
          <a:p>
            <a:r>
              <a:rPr lang="en-GB" u="sng" dirty="0">
                <a:solidFill>
                  <a:schemeClr val="accent1"/>
                </a:solidFill>
              </a:rPr>
              <a:t>Methods for analysing the </a:t>
            </a:r>
            <a:r>
              <a:rPr lang="en-GB" u="sng" dirty="0" err="1">
                <a:solidFill>
                  <a:schemeClr val="accent1"/>
                </a:solidFill>
              </a:rPr>
              <a:t>environment.pdf</a:t>
            </a:r>
            <a:r>
              <a:rPr lang="en-GB" dirty="0"/>
              <a:t> (see Moodle)</a:t>
            </a:r>
          </a:p>
        </p:txBody>
      </p:sp>
    </p:spTree>
    <p:extLst>
      <p:ext uri="{BB962C8B-B14F-4D97-AF65-F5344CB8AC3E}">
        <p14:creationId xmlns:p14="http://schemas.microsoft.com/office/powerpoint/2010/main" val="4195167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AE3EB9F-7492-36E2-9E40-C0911BAAD45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0863" y="2668509"/>
            <a:ext cx="4994218" cy="3497341"/>
          </a:xfrm>
          <a:prstGeom prst="rect">
            <a:avLst/>
          </a:prstGeom>
        </p:spPr>
      </p:pic>
      <p:pic>
        <p:nvPicPr>
          <p:cNvPr id="10" name="Picture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5" name="TextBox 4">
            <a:extLst>
              <a:ext uri="{FF2B5EF4-FFF2-40B4-BE49-F238E27FC236}">
                <a16:creationId xmlns:a16="http://schemas.microsoft.com/office/drawing/2014/main" id="{11FBB969-144D-1593-4F90-1AC48BBE08AB}"/>
              </a:ext>
            </a:extLst>
          </p:cNvPr>
          <p:cNvSpPr txBox="1"/>
          <p:nvPr/>
        </p:nvSpPr>
        <p:spPr>
          <a:xfrm>
            <a:off x="877429" y="3216684"/>
            <a:ext cx="4341085" cy="1908215"/>
          </a:xfrm>
          <a:prstGeom prst="rect">
            <a:avLst/>
          </a:prstGeom>
          <a:noFill/>
        </p:spPr>
        <p:txBody>
          <a:bodyPr wrap="square">
            <a:spAutoFit/>
          </a:bodyPr>
          <a:lstStyle/>
          <a:p>
            <a:pPr algn="ctr"/>
            <a:r>
              <a:rPr lang="en-GB" sz="5400" b="1" dirty="0">
                <a:solidFill>
                  <a:schemeClr val="accent1"/>
                </a:solidFill>
              </a:rPr>
              <a:t>1 condition</a:t>
            </a:r>
          </a:p>
          <a:p>
            <a:pPr algn="ctr"/>
            <a:r>
              <a:rPr lang="en-GB" sz="3200" dirty="0"/>
              <a:t>Apply systemic approach</a:t>
            </a:r>
          </a:p>
        </p:txBody>
      </p:sp>
      <p:sp>
        <p:nvSpPr>
          <p:cNvPr id="9" name="Title 2">
            <a:extLst>
              <a:ext uri="{FF2B5EF4-FFF2-40B4-BE49-F238E27FC236}">
                <a16:creationId xmlns:a16="http://schemas.microsoft.com/office/drawing/2014/main" id="{5EE77CBC-FB02-C645-DA18-BAD4C81A9A91}"/>
              </a:ext>
            </a:extLst>
          </p:cNvPr>
          <p:cNvSpPr txBox="1">
            <a:spLocks/>
          </p:cNvSpPr>
          <p:nvPr/>
        </p:nvSpPr>
        <p:spPr>
          <a:xfrm>
            <a:off x="550863" y="339725"/>
            <a:ext cx="107821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Environmental analysis:</a:t>
            </a:r>
          </a:p>
          <a:p>
            <a:r>
              <a:rPr lang="en-GB"/>
              <a:t>How to do it?</a:t>
            </a:r>
          </a:p>
        </p:txBody>
      </p:sp>
      <p:pic>
        <p:nvPicPr>
          <p:cNvPr id="4" name="Graphic 3">
            <a:extLst>
              <a:ext uri="{FF2B5EF4-FFF2-40B4-BE49-F238E27FC236}">
                <a16:creationId xmlns:a16="http://schemas.microsoft.com/office/drawing/2014/main" id="{5C3C2D34-7F37-064A-EEC2-1C3AF512ED7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21194" y="2668509"/>
            <a:ext cx="4994218" cy="3497341"/>
          </a:xfrm>
          <a:prstGeom prst="rect">
            <a:avLst/>
          </a:prstGeom>
        </p:spPr>
      </p:pic>
      <p:sp>
        <p:nvSpPr>
          <p:cNvPr id="8" name="TextBox 7">
            <a:extLst>
              <a:ext uri="{FF2B5EF4-FFF2-40B4-BE49-F238E27FC236}">
                <a16:creationId xmlns:a16="http://schemas.microsoft.com/office/drawing/2014/main" id="{D3F99DFA-7935-7C1E-9DA0-B4ECBB214542}"/>
              </a:ext>
            </a:extLst>
          </p:cNvPr>
          <p:cNvSpPr txBox="1"/>
          <p:nvPr/>
        </p:nvSpPr>
        <p:spPr>
          <a:xfrm>
            <a:off x="6547760" y="3216683"/>
            <a:ext cx="4341085" cy="1908215"/>
          </a:xfrm>
          <a:prstGeom prst="rect">
            <a:avLst/>
          </a:prstGeom>
          <a:noFill/>
        </p:spPr>
        <p:txBody>
          <a:bodyPr wrap="square">
            <a:spAutoFit/>
          </a:bodyPr>
          <a:lstStyle/>
          <a:p>
            <a:pPr algn="ctr"/>
            <a:r>
              <a:rPr lang="en-GB" sz="5400" b="1" dirty="0">
                <a:solidFill>
                  <a:schemeClr val="accent1"/>
                </a:solidFill>
              </a:rPr>
              <a:t>2 condition</a:t>
            </a:r>
          </a:p>
          <a:p>
            <a:pPr algn="ctr"/>
            <a:r>
              <a:rPr lang="en-GB" sz="3200" dirty="0"/>
              <a:t>Choose an appropriate analysis method</a:t>
            </a:r>
          </a:p>
        </p:txBody>
      </p:sp>
    </p:spTree>
    <p:extLst>
      <p:ext uri="{BB962C8B-B14F-4D97-AF65-F5344CB8AC3E}">
        <p14:creationId xmlns:p14="http://schemas.microsoft.com/office/powerpoint/2010/main" val="1018597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5265" y="333375"/>
            <a:ext cx="11039359" cy="1446550"/>
          </a:xfrm>
          <a:prstGeom prst="rect">
            <a:avLst/>
          </a:prstGeom>
          <a:noFill/>
        </p:spPr>
        <p:txBody>
          <a:bodyPr wrap="square" rtlCol="0">
            <a:spAutoFit/>
          </a:bodyPr>
          <a:lstStyle/>
          <a:p>
            <a:r>
              <a:rPr lang="en-GB" sz="4400"/>
              <a:t>What are analysis methods for external environment analysis?</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3" name="TextBox 2">
            <a:extLst>
              <a:ext uri="{FF2B5EF4-FFF2-40B4-BE49-F238E27FC236}">
                <a16:creationId xmlns:a16="http://schemas.microsoft.com/office/drawing/2014/main" id="{9333B74D-FFF5-A7EC-DEF2-692699460851}"/>
              </a:ext>
            </a:extLst>
          </p:cNvPr>
          <p:cNvSpPr txBox="1"/>
          <p:nvPr/>
        </p:nvSpPr>
        <p:spPr>
          <a:xfrm>
            <a:off x="550863" y="1779925"/>
            <a:ext cx="11039359" cy="4939814"/>
          </a:xfrm>
          <a:prstGeom prst="rect">
            <a:avLst/>
          </a:prstGeom>
          <a:noFill/>
        </p:spPr>
        <p:txBody>
          <a:bodyPr wrap="square" rtlCol="0">
            <a:spAutoFit/>
          </a:bodyPr>
          <a:lstStyle/>
          <a:p>
            <a:pPr marL="457200" indent="-457200">
              <a:spcAft>
                <a:spcPts val="600"/>
              </a:spcAft>
              <a:buFont typeface="System Font Regular"/>
              <a:buChar char="–"/>
            </a:pPr>
            <a:r>
              <a:rPr lang="en-GB" sz="2000"/>
              <a:t>PESTEL analysis: analyzes the Political, Economic, Sociocultural, Technological, Environmental, and Legal factors that impact the organization.</a:t>
            </a:r>
          </a:p>
          <a:p>
            <a:pPr marL="457200" indent="-457200">
              <a:spcAft>
                <a:spcPts val="600"/>
              </a:spcAft>
              <a:buFont typeface="System Font Regular"/>
              <a:buChar char="–"/>
            </a:pPr>
            <a:r>
              <a:rPr lang="en-GB" sz="2000"/>
              <a:t>Porter's Five Forces: analyzes the competitive forces in the industry including bargaining power of suppliers, bargaining power of buyers, threat of new entrants, threat of substitutes, and intensity of rivalry.</a:t>
            </a:r>
          </a:p>
          <a:p>
            <a:pPr marL="457200" indent="-457200">
              <a:spcAft>
                <a:spcPts val="600"/>
              </a:spcAft>
              <a:buFont typeface="System Font Regular"/>
              <a:buChar char="–"/>
            </a:pPr>
            <a:r>
              <a:rPr lang="en-GB" sz="2000"/>
              <a:t>Competitor analysis: identifies and analyzes the strengths and weaknesses of the organization's competitors.</a:t>
            </a:r>
          </a:p>
          <a:p>
            <a:pPr marL="457200" indent="-457200">
              <a:spcAft>
                <a:spcPts val="600"/>
              </a:spcAft>
              <a:buFont typeface="System Font Regular"/>
              <a:buChar char="–"/>
            </a:pPr>
            <a:r>
              <a:rPr lang="en-GB" sz="2000"/>
              <a:t>Market research: collects and analyzes data about the market, customers, and industry trends.</a:t>
            </a:r>
          </a:p>
          <a:p>
            <a:pPr marL="457200" indent="-457200">
              <a:spcAft>
                <a:spcPts val="600"/>
              </a:spcAft>
              <a:buFont typeface="System Font Regular"/>
              <a:buChar char="–"/>
            </a:pPr>
            <a:r>
              <a:rPr lang="en-GB" sz="2000"/>
              <a:t>Customer analysis: examines the needs, wants, and preferences of customers.</a:t>
            </a:r>
          </a:p>
          <a:p>
            <a:pPr marL="457200" indent="-457200">
              <a:spcAft>
                <a:spcPts val="600"/>
              </a:spcAft>
              <a:buFont typeface="System Font Regular"/>
              <a:buChar char="–"/>
            </a:pPr>
            <a:r>
              <a:rPr lang="en-GB" sz="2000"/>
              <a:t>Supplier analysis: assesses the strengths and weaknesses of the organization's suppliers.</a:t>
            </a:r>
          </a:p>
          <a:p>
            <a:pPr marL="457200" indent="-457200">
              <a:spcAft>
                <a:spcPts val="600"/>
              </a:spcAft>
              <a:buFont typeface="System Font Regular"/>
              <a:buChar char="–"/>
            </a:pPr>
            <a:r>
              <a:rPr lang="en-GB" sz="2000"/>
              <a:t>Environmental scanning: monitors and evaluates the organization's external environment on an ongoing basis.</a:t>
            </a:r>
          </a:p>
          <a:p>
            <a:pPr>
              <a:spcAft>
                <a:spcPts val="600"/>
              </a:spcAft>
            </a:pPr>
            <a:r>
              <a:rPr lang="en-GB" sz="2000"/>
              <a:t>and other methods.</a:t>
            </a:r>
          </a:p>
        </p:txBody>
      </p:sp>
    </p:spTree>
    <p:extLst>
      <p:ext uri="{BB962C8B-B14F-4D97-AF65-F5344CB8AC3E}">
        <p14:creationId xmlns:p14="http://schemas.microsoft.com/office/powerpoint/2010/main" val="2487430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5265" y="333375"/>
            <a:ext cx="11039359" cy="1446550"/>
          </a:xfrm>
          <a:prstGeom prst="rect">
            <a:avLst/>
          </a:prstGeom>
          <a:noFill/>
        </p:spPr>
        <p:txBody>
          <a:bodyPr wrap="square" rtlCol="0">
            <a:spAutoFit/>
          </a:bodyPr>
          <a:lstStyle/>
          <a:p>
            <a:r>
              <a:rPr lang="en-GB" sz="4400"/>
              <a:t>What are analysis methods for internal environment analysis?</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3" name="TextBox 2">
            <a:extLst>
              <a:ext uri="{FF2B5EF4-FFF2-40B4-BE49-F238E27FC236}">
                <a16:creationId xmlns:a16="http://schemas.microsoft.com/office/drawing/2014/main" id="{9333B74D-FFF5-A7EC-DEF2-692699460851}"/>
              </a:ext>
            </a:extLst>
          </p:cNvPr>
          <p:cNvSpPr txBox="1"/>
          <p:nvPr/>
        </p:nvSpPr>
        <p:spPr>
          <a:xfrm>
            <a:off x="550863" y="1893435"/>
            <a:ext cx="11039359" cy="4324261"/>
          </a:xfrm>
          <a:prstGeom prst="rect">
            <a:avLst/>
          </a:prstGeom>
          <a:noFill/>
        </p:spPr>
        <p:txBody>
          <a:bodyPr wrap="square" rtlCol="0">
            <a:spAutoFit/>
          </a:bodyPr>
          <a:lstStyle/>
          <a:p>
            <a:pPr marL="457200" indent="-457200">
              <a:spcAft>
                <a:spcPts val="600"/>
              </a:spcAft>
              <a:buFont typeface="System Font Regular"/>
              <a:buChar char="–"/>
            </a:pPr>
            <a:r>
              <a:rPr lang="en-GB" sz="1600" dirty="0"/>
              <a:t>SWOT analysis (Strengths, Weaknesses, Opportunities, Threats)</a:t>
            </a:r>
          </a:p>
          <a:p>
            <a:pPr marL="457200" indent="-457200">
              <a:spcAft>
                <a:spcPts val="600"/>
              </a:spcAft>
              <a:buFont typeface="System Font Regular"/>
              <a:buChar char="–"/>
            </a:pPr>
            <a:r>
              <a:rPr lang="en-GB" sz="1600" dirty="0"/>
              <a:t>Resource analysis, including identifying and assessing the availability, quality, and utility of an organization's resources and capabilities</a:t>
            </a:r>
          </a:p>
          <a:p>
            <a:pPr marL="457200" indent="-457200">
              <a:spcAft>
                <a:spcPts val="600"/>
              </a:spcAft>
              <a:buFont typeface="System Font Regular"/>
              <a:buChar char="–"/>
            </a:pPr>
            <a:r>
              <a:rPr lang="en-GB" sz="1600" dirty="0"/>
              <a:t>Value chain analysis, which involves examining an organization's activities and processes to identify areas where it can add value and improve efficiency</a:t>
            </a:r>
          </a:p>
          <a:p>
            <a:pPr marL="457200" indent="-457200">
              <a:spcAft>
                <a:spcPts val="600"/>
              </a:spcAft>
              <a:buFont typeface="System Font Regular"/>
              <a:buChar char="–"/>
            </a:pPr>
            <a:r>
              <a:rPr lang="en-GB" sz="1600" dirty="0"/>
              <a:t>Financial analysis, including examining an organization's financial statements and performance to identify strengths and weaknesses</a:t>
            </a:r>
          </a:p>
          <a:p>
            <a:pPr marL="457200" indent="-457200">
              <a:spcAft>
                <a:spcPts val="600"/>
              </a:spcAft>
              <a:buFont typeface="System Font Regular"/>
              <a:buChar char="–"/>
            </a:pPr>
            <a:r>
              <a:rPr lang="en-GB" sz="1600" dirty="0"/>
              <a:t>Organizational culture analysis, including understanding an organization's values, beliefs, and assumptions, and how they affect its operations and performance</a:t>
            </a:r>
          </a:p>
          <a:p>
            <a:pPr marL="457200" indent="-457200">
              <a:spcAft>
                <a:spcPts val="600"/>
              </a:spcAft>
              <a:buFont typeface="System Font Regular"/>
              <a:buChar char="–"/>
            </a:pPr>
            <a:r>
              <a:rPr lang="en-GB" sz="1600" dirty="0"/>
              <a:t>Employee surveys and feedback, which can help to identify issues and opportunities within the organization's internal environment</a:t>
            </a:r>
          </a:p>
          <a:p>
            <a:pPr marL="457200" indent="-457200">
              <a:spcAft>
                <a:spcPts val="600"/>
              </a:spcAft>
              <a:buFont typeface="System Font Regular"/>
              <a:buChar char="–"/>
            </a:pPr>
            <a:r>
              <a:rPr lang="en-GB" sz="1600" dirty="0"/>
              <a:t>Management information systems (MIS) and information technology (IT) analysis, including assessing the efficiency and effectiveness of the organization's IT systems and processes, and identifying opportunities for improvement.</a:t>
            </a:r>
          </a:p>
          <a:p>
            <a:pPr>
              <a:spcAft>
                <a:spcPts val="600"/>
              </a:spcAft>
            </a:pPr>
            <a:r>
              <a:rPr lang="en-GB" sz="1600" dirty="0"/>
              <a:t>It's worth noting that some of these methods can also be used for external environment analysis, and that different organizations may choose to focus on different methods depending on their specific needs and goals.</a:t>
            </a:r>
          </a:p>
        </p:txBody>
      </p:sp>
    </p:spTree>
    <p:extLst>
      <p:ext uri="{BB962C8B-B14F-4D97-AF65-F5344CB8AC3E}">
        <p14:creationId xmlns:p14="http://schemas.microsoft.com/office/powerpoint/2010/main" val="437459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75998" y="1767846"/>
            <a:ext cx="4243486" cy="4308872"/>
          </a:xfrm>
          <a:prstGeom prst="rect">
            <a:avLst/>
          </a:prstGeom>
          <a:noFill/>
        </p:spPr>
        <p:txBody>
          <a:bodyPr wrap="square" rtlCol="0">
            <a:spAutoFit/>
          </a:bodyPr>
          <a:lstStyle/>
          <a:p>
            <a:pPr>
              <a:spcBef>
                <a:spcPts val="600"/>
              </a:spcBef>
              <a:spcAft>
                <a:spcPts val="600"/>
              </a:spcAft>
            </a:pPr>
            <a:r>
              <a:rPr lang="en-GB" sz="2400" dirty="0"/>
              <a:t>The organisation cannot resolve the problems that exist in the external environment. It can create </a:t>
            </a:r>
            <a:r>
              <a:rPr lang="en-GB" sz="2400" dirty="0">
                <a:highlight>
                  <a:srgbClr val="FFFF00"/>
                </a:highlight>
              </a:rPr>
              <a:t>a strategy </a:t>
            </a:r>
            <a:r>
              <a:rPr lang="en-GB" sz="2400" dirty="0"/>
              <a:t>to use these problems as an opportunity or neutralise them as a threat.</a:t>
            </a:r>
          </a:p>
          <a:p>
            <a:pPr>
              <a:spcBef>
                <a:spcPts val="600"/>
              </a:spcBef>
              <a:spcAft>
                <a:spcPts val="600"/>
              </a:spcAft>
            </a:pPr>
            <a:r>
              <a:rPr lang="en-GB" sz="2400" dirty="0"/>
              <a:t>For finding a solution for these type of problems, the </a:t>
            </a:r>
            <a:r>
              <a:rPr lang="en-GB" sz="2400" dirty="0">
                <a:highlight>
                  <a:srgbClr val="FFFF00"/>
                </a:highlight>
              </a:rPr>
              <a:t>SWOT analysis tool</a:t>
            </a:r>
            <a:r>
              <a:rPr lang="en-GB" sz="2400" dirty="0"/>
              <a:t> is usually used.</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graphicFrame>
        <p:nvGraphicFramePr>
          <p:cNvPr id="7" name="Content Placeholder 3">
            <a:extLst>
              <a:ext uri="{FF2B5EF4-FFF2-40B4-BE49-F238E27FC236}">
                <a16:creationId xmlns:a16="http://schemas.microsoft.com/office/drawing/2014/main" id="{AF4A13DE-7A61-B04F-A2E9-5590B68A0AA2}"/>
              </a:ext>
            </a:extLst>
          </p:cNvPr>
          <p:cNvGraphicFramePr>
            <a:graphicFrameLocks/>
          </p:cNvGraphicFramePr>
          <p:nvPr/>
        </p:nvGraphicFramePr>
        <p:xfrm>
          <a:off x="5200041" y="2257426"/>
          <a:ext cx="6229959" cy="3441745"/>
        </p:xfrm>
        <a:graphic>
          <a:graphicData uri="http://schemas.openxmlformats.org/drawingml/2006/table">
            <a:tbl>
              <a:tblPr>
                <a:tableStyleId>{5940675A-B579-460E-94D1-54222C63F5DA}</a:tableStyleId>
              </a:tblPr>
              <a:tblGrid>
                <a:gridCol w="505392">
                  <a:extLst>
                    <a:ext uri="{9D8B030D-6E8A-4147-A177-3AD203B41FA5}">
                      <a16:colId xmlns:a16="http://schemas.microsoft.com/office/drawing/2014/main" val="20000"/>
                    </a:ext>
                  </a:extLst>
                </a:gridCol>
                <a:gridCol w="2928204">
                  <a:extLst>
                    <a:ext uri="{9D8B030D-6E8A-4147-A177-3AD203B41FA5}">
                      <a16:colId xmlns:a16="http://schemas.microsoft.com/office/drawing/2014/main" val="20001"/>
                    </a:ext>
                  </a:extLst>
                </a:gridCol>
                <a:gridCol w="2796363">
                  <a:extLst>
                    <a:ext uri="{9D8B030D-6E8A-4147-A177-3AD203B41FA5}">
                      <a16:colId xmlns:a16="http://schemas.microsoft.com/office/drawing/2014/main" val="20002"/>
                    </a:ext>
                  </a:extLst>
                </a:gridCol>
              </a:tblGrid>
              <a:tr h="476203">
                <a:tc>
                  <a:txBody>
                    <a:bodyPr/>
                    <a:lstStyle/>
                    <a:p>
                      <a:pPr algn="ctr"/>
                      <a:endParaRPr lang="en-GB" sz="1500" noProof="0" dirty="0">
                        <a:latin typeface="Arial" charset="0"/>
                        <a:ea typeface="Arial" charset="0"/>
                        <a:cs typeface="Arial" charset="0"/>
                      </a:endParaRPr>
                    </a:p>
                  </a:txBody>
                  <a:tcPr marL="72109" marR="72109" marT="36055" marB="36055"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500" noProof="0" dirty="0">
                          <a:latin typeface="Arial" charset="0"/>
                          <a:ea typeface="Arial" charset="0"/>
                          <a:cs typeface="Arial" charset="0"/>
                        </a:rPr>
                        <a:t>Positive Factors</a:t>
                      </a:r>
                    </a:p>
                  </a:txBody>
                  <a:tcPr marL="72109" marR="72109" marT="36055" marB="360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baseline="0" noProof="0" dirty="0">
                          <a:latin typeface="Arial" charset="0"/>
                          <a:ea typeface="Arial" charset="0"/>
                          <a:cs typeface="Arial" charset="0"/>
                        </a:rPr>
                        <a:t>Negative Factors</a:t>
                      </a:r>
                    </a:p>
                  </a:txBody>
                  <a:tcPr marL="72109" marR="72109" marT="36055" marB="36055"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1482771">
                <a:tc>
                  <a:txBody>
                    <a:bodyPr/>
                    <a:lstStyle/>
                    <a:p>
                      <a:pPr algn="ctr"/>
                      <a:r>
                        <a:rPr lang="en-GB" sz="1500" noProof="0" dirty="0">
                          <a:latin typeface="Arial" charset="0"/>
                          <a:ea typeface="Arial" charset="0"/>
                          <a:cs typeface="Arial" charset="0"/>
                        </a:rPr>
                        <a:t>Internal Origin</a:t>
                      </a:r>
                    </a:p>
                  </a:txBody>
                  <a:tcPr marL="72109" marR="72109" marT="36055" marB="36055"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3100" b="1" noProof="0" dirty="0">
                          <a:latin typeface="Arial" charset="0"/>
                          <a:ea typeface="Arial" charset="0"/>
                          <a:cs typeface="Arial" charset="0"/>
                        </a:rPr>
                        <a:t>Strengths</a:t>
                      </a:r>
                    </a:p>
                  </a:txBody>
                  <a:tcPr marL="72109" marR="72109" marT="36055" marB="36055"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GB" sz="3100" b="1" noProof="0" dirty="0">
                          <a:latin typeface="Arial" charset="0"/>
                          <a:ea typeface="Arial" charset="0"/>
                          <a:cs typeface="Arial" charset="0"/>
                        </a:rPr>
                        <a:t>Weaknesses</a:t>
                      </a:r>
                    </a:p>
                  </a:txBody>
                  <a:tcPr marL="72109" marR="72109" marT="36055" marB="36055" anchor="ctr"/>
                </a:tc>
                <a:extLst>
                  <a:ext uri="{0D108BD9-81ED-4DB2-BD59-A6C34878D82A}">
                    <a16:rowId xmlns:a16="http://schemas.microsoft.com/office/drawing/2014/main" val="10001"/>
                  </a:ext>
                </a:extLst>
              </a:tr>
              <a:tr h="1482771">
                <a:tc>
                  <a:txBody>
                    <a:bodyPr/>
                    <a:lstStyle/>
                    <a:p>
                      <a:pPr algn="ctr"/>
                      <a:r>
                        <a:rPr lang="en-GB" sz="1500" noProof="0" dirty="0">
                          <a:latin typeface="Arial" charset="0"/>
                          <a:ea typeface="Arial" charset="0"/>
                          <a:cs typeface="Arial" charset="0"/>
                        </a:rPr>
                        <a:t>External Origin</a:t>
                      </a:r>
                    </a:p>
                  </a:txBody>
                  <a:tcPr marL="72109" marR="72109" marT="36055" marB="36055" vert="vert270" anchor="ctr">
                    <a:lnT w="12700" cap="flat" cmpd="sng" algn="ctr">
                      <a:solidFill>
                        <a:schemeClr val="tx1"/>
                      </a:solidFill>
                      <a:prstDash val="solid"/>
                      <a:round/>
                      <a:headEnd type="none" w="med" len="med"/>
                      <a:tailEnd type="none" w="med" len="med"/>
                    </a:lnT>
                  </a:tcPr>
                </a:tc>
                <a:tc>
                  <a:txBody>
                    <a:bodyPr/>
                    <a:lstStyle/>
                    <a:p>
                      <a:pPr algn="ctr"/>
                      <a:r>
                        <a:rPr lang="en-GB" sz="3100" b="1" noProof="0" dirty="0">
                          <a:latin typeface="Arial" charset="0"/>
                          <a:ea typeface="Arial" charset="0"/>
                          <a:cs typeface="Arial" charset="0"/>
                        </a:rPr>
                        <a:t>Opportunities</a:t>
                      </a:r>
                    </a:p>
                  </a:txBody>
                  <a:tcPr marL="72109" marR="72109" marT="36055" marB="36055" anchor="ctr"/>
                </a:tc>
                <a:tc>
                  <a:txBody>
                    <a:bodyPr/>
                    <a:lstStyle/>
                    <a:p>
                      <a:pPr algn="ctr"/>
                      <a:r>
                        <a:rPr lang="en-GB" sz="3100" b="1" noProof="0" dirty="0">
                          <a:latin typeface="Arial" charset="0"/>
                          <a:ea typeface="Arial" charset="0"/>
                          <a:cs typeface="Arial" charset="0"/>
                        </a:rPr>
                        <a:t>Threats</a:t>
                      </a:r>
                    </a:p>
                  </a:txBody>
                  <a:tcPr marL="72109" marR="72109" marT="36055" marB="36055" anchor="ctr"/>
                </a:tc>
                <a:extLst>
                  <a:ext uri="{0D108BD9-81ED-4DB2-BD59-A6C34878D82A}">
                    <a16:rowId xmlns:a16="http://schemas.microsoft.com/office/drawing/2014/main" val="10002"/>
                  </a:ext>
                </a:extLst>
              </a:tr>
            </a:tbl>
          </a:graphicData>
        </a:graphic>
      </p:graphicFrame>
      <p:sp>
        <p:nvSpPr>
          <p:cNvPr id="2" name="TextBox 1">
            <a:extLst>
              <a:ext uri="{FF2B5EF4-FFF2-40B4-BE49-F238E27FC236}">
                <a16:creationId xmlns:a16="http://schemas.microsoft.com/office/drawing/2014/main" id="{6587A571-4ADA-914C-8995-79F571BF7E06}"/>
              </a:ext>
            </a:extLst>
          </p:cNvPr>
          <p:cNvSpPr txBox="1"/>
          <p:nvPr/>
        </p:nvSpPr>
        <p:spPr>
          <a:xfrm>
            <a:off x="6317392" y="1427592"/>
            <a:ext cx="4041046" cy="646331"/>
          </a:xfrm>
          <a:prstGeom prst="rect">
            <a:avLst/>
          </a:prstGeom>
          <a:noFill/>
        </p:spPr>
        <p:txBody>
          <a:bodyPr wrap="square" rtlCol="0">
            <a:spAutoFit/>
          </a:bodyPr>
          <a:lstStyle/>
          <a:p>
            <a:pPr algn="ctr"/>
            <a:r>
              <a:rPr lang="en-GB" sz="3600" dirty="0"/>
              <a:t>SWOT matrix</a:t>
            </a:r>
          </a:p>
        </p:txBody>
      </p:sp>
      <p:sp>
        <p:nvSpPr>
          <p:cNvPr id="3" name="TextBox 2">
            <a:extLst>
              <a:ext uri="{FF2B5EF4-FFF2-40B4-BE49-F238E27FC236}">
                <a16:creationId xmlns:a16="http://schemas.microsoft.com/office/drawing/2014/main" id="{FD913C4F-ED6E-BD42-7A61-B7A075BC5057}"/>
              </a:ext>
            </a:extLst>
          </p:cNvPr>
          <p:cNvSpPr txBox="1"/>
          <p:nvPr/>
        </p:nvSpPr>
        <p:spPr>
          <a:xfrm>
            <a:off x="565265" y="333375"/>
            <a:ext cx="11039359" cy="769441"/>
          </a:xfrm>
          <a:prstGeom prst="rect">
            <a:avLst/>
          </a:prstGeom>
          <a:noFill/>
        </p:spPr>
        <p:txBody>
          <a:bodyPr wrap="square" rtlCol="0">
            <a:spAutoFit/>
          </a:bodyPr>
          <a:lstStyle/>
          <a:p>
            <a:r>
              <a:rPr lang="lt-LT" sz="4400" dirty="0"/>
              <a:t>SWOT </a:t>
            </a:r>
            <a:r>
              <a:rPr lang="lt-LT" sz="4400" dirty="0" err="1"/>
              <a:t>analysis</a:t>
            </a:r>
            <a:endParaRPr lang="lt-LT" sz="4400" dirty="0"/>
          </a:p>
        </p:txBody>
      </p:sp>
    </p:spTree>
    <p:extLst>
      <p:ext uri="{BB962C8B-B14F-4D97-AF65-F5344CB8AC3E}">
        <p14:creationId xmlns:p14="http://schemas.microsoft.com/office/powerpoint/2010/main" val="3869691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5265" y="333375"/>
            <a:ext cx="11039359" cy="769441"/>
          </a:xfrm>
          <a:prstGeom prst="rect">
            <a:avLst/>
          </a:prstGeom>
          <a:noFill/>
        </p:spPr>
        <p:txBody>
          <a:bodyPr wrap="square" rtlCol="0">
            <a:spAutoFit/>
          </a:bodyPr>
          <a:lstStyle/>
          <a:p>
            <a:r>
              <a:rPr lang="en-GB" sz="4400"/>
              <a:t>PESTEL analysis method</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3" name="TextBox 2">
            <a:extLst>
              <a:ext uri="{FF2B5EF4-FFF2-40B4-BE49-F238E27FC236}">
                <a16:creationId xmlns:a16="http://schemas.microsoft.com/office/drawing/2014/main" id="{9333B74D-FFF5-A7EC-DEF2-692699460851}"/>
              </a:ext>
            </a:extLst>
          </p:cNvPr>
          <p:cNvSpPr txBox="1"/>
          <p:nvPr/>
        </p:nvSpPr>
        <p:spPr>
          <a:xfrm>
            <a:off x="550863" y="1779925"/>
            <a:ext cx="11039359" cy="3754874"/>
          </a:xfrm>
          <a:prstGeom prst="rect">
            <a:avLst/>
          </a:prstGeom>
          <a:noFill/>
        </p:spPr>
        <p:txBody>
          <a:bodyPr wrap="square" rtlCol="0">
            <a:spAutoFit/>
          </a:bodyPr>
          <a:lstStyle/>
          <a:p>
            <a:pPr marL="457200" indent="-457200">
              <a:spcAft>
                <a:spcPts val="600"/>
              </a:spcAft>
              <a:buFont typeface="System Font Regular"/>
              <a:buChar char="–"/>
            </a:pPr>
            <a:r>
              <a:rPr lang="en-GB" dirty="0"/>
              <a:t>PESTEL stands for Political, Economic, Sociocultural, Technological, Environmental, and Legal factors.</a:t>
            </a:r>
          </a:p>
          <a:p>
            <a:pPr marL="457200" indent="-457200">
              <a:spcAft>
                <a:spcPts val="600"/>
              </a:spcAft>
              <a:buFont typeface="System Font Regular"/>
              <a:buChar char="–"/>
            </a:pPr>
            <a:r>
              <a:rPr lang="en-GB" dirty="0"/>
              <a:t>It's a strategic analysis tool that helps to identify and </a:t>
            </a:r>
            <a:r>
              <a:rPr lang="en-GB" dirty="0" err="1"/>
              <a:t>analyze</a:t>
            </a:r>
            <a:r>
              <a:rPr lang="en-GB" dirty="0"/>
              <a:t> the external factors that can affect an organization's business environment.</a:t>
            </a:r>
          </a:p>
          <a:p>
            <a:pPr marL="914400" lvl="1" indent="-457200">
              <a:spcAft>
                <a:spcPts val="600"/>
              </a:spcAft>
              <a:buFont typeface="Courier New" panose="02070309020205020404" pitchFamily="49" charset="0"/>
              <a:buChar char="o"/>
            </a:pPr>
            <a:r>
              <a:rPr lang="en-GB" b="1" dirty="0"/>
              <a:t>Political</a:t>
            </a:r>
            <a:r>
              <a:rPr lang="en-GB" dirty="0"/>
              <a:t> factors include government regulations, trade policies, tax policies, and political stability.</a:t>
            </a:r>
          </a:p>
          <a:p>
            <a:pPr marL="914400" lvl="1" indent="-457200">
              <a:spcAft>
                <a:spcPts val="600"/>
              </a:spcAft>
              <a:buFont typeface="Courier New" panose="02070309020205020404" pitchFamily="49" charset="0"/>
              <a:buChar char="o"/>
            </a:pPr>
            <a:r>
              <a:rPr lang="en-GB" b="1" dirty="0"/>
              <a:t>Economic</a:t>
            </a:r>
            <a:r>
              <a:rPr lang="en-GB" dirty="0"/>
              <a:t> factors include economic growth, interest rates, exchange rates, and inflation rates.</a:t>
            </a:r>
          </a:p>
          <a:p>
            <a:pPr marL="914400" lvl="1" indent="-457200">
              <a:spcAft>
                <a:spcPts val="600"/>
              </a:spcAft>
              <a:buFont typeface="Courier New" panose="02070309020205020404" pitchFamily="49" charset="0"/>
              <a:buChar char="o"/>
            </a:pPr>
            <a:r>
              <a:rPr lang="en-GB" b="1" dirty="0"/>
              <a:t>Sociocultural</a:t>
            </a:r>
            <a:r>
              <a:rPr lang="en-GB" dirty="0"/>
              <a:t> factors include demographics, cultural trends, lifestyle changes, and social values.</a:t>
            </a:r>
          </a:p>
          <a:p>
            <a:pPr marL="914400" lvl="1" indent="-457200">
              <a:spcAft>
                <a:spcPts val="600"/>
              </a:spcAft>
              <a:buFont typeface="Courier New" panose="02070309020205020404" pitchFamily="49" charset="0"/>
              <a:buChar char="o"/>
            </a:pPr>
            <a:r>
              <a:rPr lang="en-GB" b="1" dirty="0"/>
              <a:t>Technological</a:t>
            </a:r>
            <a:r>
              <a:rPr lang="en-GB" dirty="0"/>
              <a:t> factors include technological advancements, innovation, and automation.</a:t>
            </a:r>
          </a:p>
          <a:p>
            <a:pPr marL="914400" lvl="1" indent="-457200">
              <a:spcAft>
                <a:spcPts val="600"/>
              </a:spcAft>
              <a:buFont typeface="Courier New" panose="02070309020205020404" pitchFamily="49" charset="0"/>
              <a:buChar char="o"/>
            </a:pPr>
            <a:r>
              <a:rPr lang="en-GB" b="1" dirty="0"/>
              <a:t>Environmental</a:t>
            </a:r>
            <a:r>
              <a:rPr lang="en-GB" dirty="0"/>
              <a:t> factors include climate change, sustainability, and natural resources.</a:t>
            </a:r>
          </a:p>
          <a:p>
            <a:pPr marL="914400" lvl="1" indent="-457200">
              <a:spcAft>
                <a:spcPts val="600"/>
              </a:spcAft>
              <a:buFont typeface="Courier New" panose="02070309020205020404" pitchFamily="49" charset="0"/>
              <a:buChar char="o"/>
            </a:pPr>
            <a:r>
              <a:rPr lang="en-GB" b="1" dirty="0"/>
              <a:t>Legal</a:t>
            </a:r>
            <a:r>
              <a:rPr lang="en-GB" dirty="0"/>
              <a:t> factors include employment laws, consumer laws, and regulatory compliance.</a:t>
            </a:r>
          </a:p>
          <a:p>
            <a:pPr marL="457200" indent="-457200">
              <a:spcAft>
                <a:spcPts val="600"/>
              </a:spcAft>
              <a:buFont typeface="System Font Regular"/>
              <a:buChar char="–"/>
            </a:pPr>
            <a:r>
              <a:rPr lang="en-GB" dirty="0"/>
              <a:t>PESTEL analysis is useful in developing business strategies, assessing market opportunities, and identifying potential threats to the organization.</a:t>
            </a:r>
          </a:p>
        </p:txBody>
      </p:sp>
    </p:spTree>
    <p:extLst>
      <p:ext uri="{BB962C8B-B14F-4D97-AF65-F5344CB8AC3E}">
        <p14:creationId xmlns:p14="http://schemas.microsoft.com/office/powerpoint/2010/main" val="3200967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50863" y="1658938"/>
            <a:ext cx="11053762" cy="4770537"/>
          </a:xfrm>
          <a:prstGeom prst="rect">
            <a:avLst/>
          </a:prstGeom>
          <a:noFill/>
        </p:spPr>
        <p:txBody>
          <a:bodyPr wrap="square" rtlCol="0">
            <a:spAutoFit/>
          </a:bodyPr>
          <a:lstStyle/>
          <a:p>
            <a:pPr marL="285750" indent="-285750">
              <a:spcBef>
                <a:spcPts val="600"/>
              </a:spcBef>
              <a:spcAft>
                <a:spcPts val="600"/>
              </a:spcAft>
              <a:buFont typeface="System Font Regular"/>
              <a:buChar char="–"/>
            </a:pPr>
            <a:r>
              <a:rPr lang="en-GB" sz="2400" dirty="0"/>
              <a:t>In the mid-20th century, researchers in various fields began exploring </a:t>
            </a:r>
            <a:r>
              <a:rPr lang="en-GB" sz="2400" dirty="0">
                <a:highlight>
                  <a:srgbClr val="FFFF00"/>
                </a:highlight>
              </a:rPr>
              <a:t>systems as a way of understanding complex phenomena</a:t>
            </a:r>
            <a:r>
              <a:rPr lang="en-GB" sz="2400" dirty="0"/>
              <a:t>.</a:t>
            </a:r>
          </a:p>
          <a:p>
            <a:pPr marL="285750" indent="-285750">
              <a:spcBef>
                <a:spcPts val="600"/>
              </a:spcBef>
              <a:spcAft>
                <a:spcPts val="600"/>
              </a:spcAft>
              <a:buFont typeface="System Font Regular"/>
              <a:buChar char="–"/>
            </a:pPr>
            <a:r>
              <a:rPr lang="en-GB" sz="2400" dirty="0"/>
              <a:t>The </a:t>
            </a:r>
            <a:r>
              <a:rPr lang="en-GB" sz="2400" dirty="0">
                <a:highlight>
                  <a:srgbClr val="FFFF00"/>
                </a:highlight>
              </a:rPr>
              <a:t>general systems theory </a:t>
            </a:r>
            <a:r>
              <a:rPr lang="en-GB" sz="2400" dirty="0"/>
              <a:t>was developed in the 1960s and adopted to integrate systems thinking into management theory.</a:t>
            </a:r>
          </a:p>
          <a:p>
            <a:pPr marL="285750" indent="-285750">
              <a:spcBef>
                <a:spcPts val="600"/>
              </a:spcBef>
              <a:spcAft>
                <a:spcPts val="600"/>
              </a:spcAft>
              <a:buFont typeface="System Font Regular"/>
              <a:buChar char="–"/>
            </a:pPr>
            <a:r>
              <a:rPr lang="en-GB" sz="2400" dirty="0"/>
              <a:t>The systems theory viewed organizations as </a:t>
            </a:r>
            <a:r>
              <a:rPr lang="en-GB" sz="2400" dirty="0">
                <a:highlight>
                  <a:srgbClr val="FFFF00"/>
                </a:highlight>
              </a:rPr>
              <a:t>open systems </a:t>
            </a:r>
            <a:r>
              <a:rPr lang="en-GB" sz="2400" dirty="0"/>
              <a:t>that interact with their environment.</a:t>
            </a:r>
          </a:p>
          <a:p>
            <a:pPr marL="285750" indent="-285750">
              <a:spcBef>
                <a:spcPts val="600"/>
              </a:spcBef>
              <a:spcAft>
                <a:spcPts val="600"/>
              </a:spcAft>
              <a:buFont typeface="System Font Regular"/>
              <a:buChar char="–"/>
            </a:pPr>
            <a:r>
              <a:rPr lang="en-GB" sz="2400" dirty="0">
                <a:highlight>
                  <a:srgbClr val="FFFF00"/>
                </a:highlight>
              </a:rPr>
              <a:t>Systems thinking </a:t>
            </a:r>
            <a:r>
              <a:rPr lang="en-GB" sz="2400" dirty="0"/>
              <a:t>emphasizes the importance of understanding the entire system, including interactions between parts of the organization.</a:t>
            </a:r>
          </a:p>
          <a:p>
            <a:pPr marL="285750" indent="-285750">
              <a:spcBef>
                <a:spcPts val="600"/>
              </a:spcBef>
              <a:spcAft>
                <a:spcPts val="600"/>
              </a:spcAft>
              <a:buFont typeface="System Font Regular"/>
              <a:buChar char="–"/>
            </a:pPr>
            <a:r>
              <a:rPr lang="en-GB" sz="2400" dirty="0"/>
              <a:t>Today, the </a:t>
            </a:r>
            <a:r>
              <a:rPr lang="en-GB" sz="2400" dirty="0">
                <a:highlight>
                  <a:srgbClr val="FFFF00"/>
                </a:highlight>
              </a:rPr>
              <a:t>systemic approach </a:t>
            </a:r>
            <a:r>
              <a:rPr lang="en-GB" sz="2400" dirty="0"/>
              <a:t>is widely used in management and is an important perspective for understanding and improving organizational performance.</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3" name="Title 3">
            <a:extLst>
              <a:ext uri="{FF2B5EF4-FFF2-40B4-BE49-F238E27FC236}">
                <a16:creationId xmlns:a16="http://schemas.microsoft.com/office/drawing/2014/main" id="{9B472883-E6F0-4D3F-5933-D1F22988E641}"/>
              </a:ext>
            </a:extLst>
          </p:cNvPr>
          <p:cNvSpPr txBox="1">
            <a:spLocks/>
          </p:cNvSpPr>
          <p:nvPr/>
        </p:nvSpPr>
        <p:spPr>
          <a:xfrm>
            <a:off x="571622" y="333375"/>
            <a:ext cx="107821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400" dirty="0"/>
              <a:t>Application of system theory to management theory</a:t>
            </a:r>
          </a:p>
        </p:txBody>
      </p:sp>
    </p:spTree>
    <p:extLst>
      <p:ext uri="{BB962C8B-B14F-4D97-AF65-F5344CB8AC3E}">
        <p14:creationId xmlns:p14="http://schemas.microsoft.com/office/powerpoint/2010/main" val="306022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5265" y="333375"/>
            <a:ext cx="11039359" cy="1446550"/>
          </a:xfrm>
          <a:prstGeom prst="rect">
            <a:avLst/>
          </a:prstGeom>
          <a:noFill/>
        </p:spPr>
        <p:txBody>
          <a:bodyPr wrap="square" rtlCol="0">
            <a:spAutoFit/>
          </a:bodyPr>
          <a:lstStyle/>
          <a:p>
            <a:r>
              <a:rPr lang="en-GB" sz="4400"/>
              <a:t>Finding and applying methods suitable for the analysis of environments</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2" name="TextBox 1">
            <a:extLst>
              <a:ext uri="{FF2B5EF4-FFF2-40B4-BE49-F238E27FC236}">
                <a16:creationId xmlns:a16="http://schemas.microsoft.com/office/drawing/2014/main" id="{3AC60F4D-FD01-5FC1-1A1A-5B516E5EA8A6}"/>
              </a:ext>
            </a:extLst>
          </p:cNvPr>
          <p:cNvSpPr txBox="1"/>
          <p:nvPr/>
        </p:nvSpPr>
        <p:spPr>
          <a:xfrm>
            <a:off x="565266" y="1944658"/>
            <a:ext cx="11039359" cy="4539704"/>
          </a:xfrm>
          <a:prstGeom prst="rect">
            <a:avLst/>
          </a:prstGeom>
          <a:noFill/>
        </p:spPr>
        <p:txBody>
          <a:bodyPr wrap="square" rtlCol="0">
            <a:spAutoFit/>
          </a:bodyPr>
          <a:lstStyle/>
          <a:p>
            <a:pPr marL="457200" indent="-457200">
              <a:spcAft>
                <a:spcPts val="600"/>
              </a:spcAft>
              <a:buFont typeface="System Font Regular"/>
              <a:buChar char="–"/>
            </a:pPr>
            <a:r>
              <a:rPr lang="en-GB" sz="2400" dirty="0"/>
              <a:t>Quick search on the internet (using relevant keywords in English, it is recommended to use a VPN) related to external and internal environmental analysis (reliable sources such as academic articles, government websites, organizations' public reports, etc.)</a:t>
            </a:r>
          </a:p>
          <a:p>
            <a:pPr marL="457200" indent="-457200">
              <a:spcAft>
                <a:spcPts val="600"/>
              </a:spcAft>
              <a:buFont typeface="System Font Regular"/>
              <a:buChar char="–"/>
            </a:pPr>
            <a:r>
              <a:rPr lang="en-GB" sz="2400" dirty="0"/>
              <a:t>Examples of case studies in academic journals, business publications, consulting firms, and research organization websites</a:t>
            </a:r>
          </a:p>
          <a:p>
            <a:pPr marL="457200" indent="-457200">
              <a:spcAft>
                <a:spcPts val="600"/>
              </a:spcAft>
              <a:buFont typeface="System Font Regular"/>
              <a:buChar char="–"/>
            </a:pPr>
            <a:r>
              <a:rPr lang="en-GB" sz="2400" dirty="0"/>
              <a:t>Collections of management methods (published books, aka ‘manager’s toolkit’ or ‘manager’s handbook’)</a:t>
            </a:r>
          </a:p>
          <a:p>
            <a:pPr marL="457200" indent="-457200">
              <a:spcAft>
                <a:spcPts val="600"/>
              </a:spcAft>
              <a:buFont typeface="System Font Regular"/>
              <a:buChar char="–"/>
            </a:pPr>
            <a:r>
              <a:rPr lang="en-GB" sz="2400" dirty="0"/>
              <a:t>Once you find the methods that seem appropriate for your task:</a:t>
            </a:r>
          </a:p>
          <a:p>
            <a:pPr marL="914400" lvl="1" indent="-457200">
              <a:spcAft>
                <a:spcPts val="600"/>
              </a:spcAft>
              <a:buFont typeface="Courier New" panose="02070309020205020404" pitchFamily="49" charset="0"/>
              <a:buChar char="o"/>
            </a:pPr>
            <a:r>
              <a:rPr lang="en-GB" sz="2400" dirty="0"/>
              <a:t>Clarify the conditions for their correct application</a:t>
            </a:r>
          </a:p>
          <a:p>
            <a:pPr marL="914400" lvl="1" indent="-457200">
              <a:spcAft>
                <a:spcPts val="600"/>
              </a:spcAft>
              <a:buFont typeface="Courier New" panose="02070309020205020404" pitchFamily="49" charset="0"/>
              <a:buChar char="o"/>
            </a:pPr>
            <a:r>
              <a:rPr lang="en-GB" sz="2400" dirty="0"/>
              <a:t>Consider their advantages and disadvantages</a:t>
            </a:r>
          </a:p>
        </p:txBody>
      </p:sp>
    </p:spTree>
    <p:extLst>
      <p:ext uri="{BB962C8B-B14F-4D97-AF65-F5344CB8AC3E}">
        <p14:creationId xmlns:p14="http://schemas.microsoft.com/office/powerpoint/2010/main" val="184896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5179" y="368132"/>
            <a:ext cx="11069446" cy="1446550"/>
          </a:xfrm>
          <a:prstGeom prst="rect">
            <a:avLst/>
          </a:prstGeom>
          <a:noFill/>
        </p:spPr>
        <p:txBody>
          <a:bodyPr wrap="square" rtlCol="0">
            <a:spAutoFit/>
          </a:bodyPr>
          <a:lstStyle/>
          <a:p>
            <a:r>
              <a:rPr lang="en-GB" sz="4400" dirty="0"/>
              <a:t>System approach: Understanding complex phenomena</a:t>
            </a:r>
          </a:p>
        </p:txBody>
      </p:sp>
      <p:sp>
        <p:nvSpPr>
          <p:cNvPr id="8" name="TextBox 7"/>
          <p:cNvSpPr txBox="1"/>
          <p:nvPr/>
        </p:nvSpPr>
        <p:spPr>
          <a:xfrm>
            <a:off x="535179" y="1814682"/>
            <a:ext cx="11069446" cy="4431983"/>
          </a:xfrm>
          <a:prstGeom prst="rect">
            <a:avLst/>
          </a:prstGeom>
          <a:noFill/>
        </p:spPr>
        <p:txBody>
          <a:bodyPr wrap="square" rtlCol="0">
            <a:spAutoFit/>
          </a:bodyPr>
          <a:lstStyle/>
          <a:p>
            <a:pPr marL="342900" indent="-342900">
              <a:spcBef>
                <a:spcPts val="600"/>
              </a:spcBef>
              <a:spcAft>
                <a:spcPts val="600"/>
              </a:spcAft>
              <a:buFont typeface="System Font Regular"/>
              <a:buChar char="–"/>
            </a:pPr>
            <a:r>
              <a:rPr lang="en-GB" sz="2200" dirty="0"/>
              <a:t>Systems approach is a way of </a:t>
            </a:r>
            <a:r>
              <a:rPr lang="en-GB" sz="2200" dirty="0" err="1"/>
              <a:t>analyzing</a:t>
            </a:r>
            <a:r>
              <a:rPr lang="en-GB" sz="2200" dirty="0"/>
              <a:t> and understanding </a:t>
            </a:r>
            <a:r>
              <a:rPr lang="en-GB" sz="2200" dirty="0">
                <a:highlight>
                  <a:srgbClr val="FFFF00"/>
                </a:highlight>
              </a:rPr>
              <a:t>complex phenomena</a:t>
            </a:r>
          </a:p>
          <a:p>
            <a:pPr marL="342900" indent="-342900">
              <a:spcBef>
                <a:spcPts val="600"/>
              </a:spcBef>
              <a:spcAft>
                <a:spcPts val="600"/>
              </a:spcAft>
              <a:buFont typeface="System Font Regular"/>
              <a:buChar char="–"/>
            </a:pPr>
            <a:r>
              <a:rPr lang="en-GB" sz="2200" dirty="0"/>
              <a:t>It involves looking at </a:t>
            </a:r>
            <a:r>
              <a:rPr lang="en-GB" sz="2200" dirty="0">
                <a:highlight>
                  <a:srgbClr val="FFFF00"/>
                </a:highlight>
              </a:rPr>
              <a:t>a system as a whole</a:t>
            </a:r>
            <a:r>
              <a:rPr lang="en-GB" sz="2200" dirty="0"/>
              <a:t> and its parts, as well as the relationships and interactions between them or, in other words it involves looking at </a:t>
            </a:r>
            <a:r>
              <a:rPr lang="en-GB" sz="2200" dirty="0">
                <a:highlight>
                  <a:srgbClr val="FFFF00"/>
                </a:highlight>
              </a:rPr>
              <a:t>the big picture </a:t>
            </a:r>
            <a:r>
              <a:rPr lang="en-GB" sz="2200" dirty="0"/>
              <a:t>and understanding the </a:t>
            </a:r>
            <a:r>
              <a:rPr lang="en-GB" sz="2200" dirty="0">
                <a:highlight>
                  <a:srgbClr val="FFFF00"/>
                </a:highlight>
              </a:rPr>
              <a:t>underlying patterns and structures</a:t>
            </a:r>
            <a:r>
              <a:rPr lang="en-GB" sz="2200" dirty="0"/>
              <a:t> that drive behaviour and outcomes.</a:t>
            </a:r>
          </a:p>
          <a:p>
            <a:pPr marL="342900" indent="-342900">
              <a:spcBef>
                <a:spcPts val="600"/>
              </a:spcBef>
              <a:spcAft>
                <a:spcPts val="600"/>
              </a:spcAft>
              <a:buFont typeface="System Font Regular"/>
              <a:buChar char="–"/>
            </a:pPr>
            <a:r>
              <a:rPr lang="en-GB" sz="2200" dirty="0"/>
              <a:t>Recognizes that changing one part of a system can have </a:t>
            </a:r>
            <a:r>
              <a:rPr lang="en-GB" sz="2200" dirty="0">
                <a:highlight>
                  <a:srgbClr val="FFFF00"/>
                </a:highlight>
              </a:rPr>
              <a:t>impacts</a:t>
            </a:r>
            <a:r>
              <a:rPr lang="en-GB" sz="2200" dirty="0"/>
              <a:t> on other parts of the system and on the system as a whole</a:t>
            </a:r>
          </a:p>
          <a:p>
            <a:pPr marL="342900" indent="-342900">
              <a:spcBef>
                <a:spcPts val="600"/>
              </a:spcBef>
              <a:spcAft>
                <a:spcPts val="600"/>
              </a:spcAft>
              <a:buFont typeface="System Font Regular"/>
              <a:buChar char="–"/>
            </a:pPr>
            <a:r>
              <a:rPr lang="en-GB" sz="2200" dirty="0"/>
              <a:t>Useful in situations where </a:t>
            </a:r>
            <a:r>
              <a:rPr lang="en-GB" sz="2200" dirty="0">
                <a:highlight>
                  <a:srgbClr val="FFFF00"/>
                </a:highlight>
              </a:rPr>
              <a:t>complex issues</a:t>
            </a:r>
            <a:r>
              <a:rPr lang="en-GB" sz="2200" dirty="0"/>
              <a:t> and </a:t>
            </a:r>
            <a:r>
              <a:rPr lang="en-GB" sz="2200" dirty="0">
                <a:highlight>
                  <a:srgbClr val="FFFF00"/>
                </a:highlight>
              </a:rPr>
              <a:t>uncertainty exist</a:t>
            </a:r>
            <a:r>
              <a:rPr lang="en-GB" sz="2200" dirty="0"/>
              <a:t> and where multiple perspectives and disciplines are involved</a:t>
            </a:r>
          </a:p>
          <a:p>
            <a:pPr marL="342900" indent="-342900">
              <a:spcBef>
                <a:spcPts val="600"/>
              </a:spcBef>
              <a:spcAft>
                <a:spcPts val="600"/>
              </a:spcAft>
              <a:buFont typeface="System Font Regular"/>
              <a:buChar char="–"/>
            </a:pPr>
            <a:r>
              <a:rPr lang="en-GB" sz="2200" dirty="0"/>
              <a:t>Helps to develop more effective and sustainable </a:t>
            </a:r>
            <a:r>
              <a:rPr lang="en-GB" sz="2200" dirty="0">
                <a:highlight>
                  <a:srgbClr val="FFFF00"/>
                </a:highlight>
              </a:rPr>
              <a:t>solutions that consider the entire system</a:t>
            </a:r>
            <a:r>
              <a:rPr lang="en-GB" sz="2200" dirty="0"/>
              <a:t>, rather than just isolated parts of it</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3532104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5266" y="540327"/>
            <a:ext cx="6311022" cy="1200329"/>
          </a:xfrm>
          <a:prstGeom prst="rect">
            <a:avLst/>
          </a:prstGeom>
          <a:noFill/>
        </p:spPr>
        <p:txBody>
          <a:bodyPr wrap="square" rtlCol="0">
            <a:spAutoFit/>
          </a:bodyPr>
          <a:lstStyle/>
          <a:p>
            <a:r>
              <a:rPr lang="en-GB" sz="3600" dirty="0"/>
              <a:t>Important terms related to systems theory</a:t>
            </a:r>
          </a:p>
        </p:txBody>
      </p:sp>
      <p:sp>
        <p:nvSpPr>
          <p:cNvPr id="8" name="TextBox 7"/>
          <p:cNvSpPr txBox="1"/>
          <p:nvPr/>
        </p:nvSpPr>
        <p:spPr>
          <a:xfrm>
            <a:off x="550863" y="2349500"/>
            <a:ext cx="6384174" cy="1200329"/>
          </a:xfrm>
          <a:prstGeom prst="rect">
            <a:avLst/>
          </a:prstGeom>
          <a:noFill/>
        </p:spPr>
        <p:txBody>
          <a:bodyPr wrap="square" rtlCol="0">
            <a:spAutoFit/>
          </a:bodyPr>
          <a:lstStyle/>
          <a:p>
            <a:pPr>
              <a:spcBef>
                <a:spcPts val="600"/>
              </a:spcBef>
              <a:spcAft>
                <a:spcPts val="600"/>
              </a:spcAft>
            </a:pPr>
            <a:r>
              <a:rPr lang="en-GB" sz="2400" dirty="0"/>
              <a:t>﻿A </a:t>
            </a:r>
            <a:r>
              <a:rPr lang="en-GB" sz="2400" b="1" dirty="0"/>
              <a:t>system</a:t>
            </a:r>
            <a:r>
              <a:rPr lang="en-GB" sz="2400" dirty="0"/>
              <a:t> is a number of </a:t>
            </a:r>
            <a:r>
              <a:rPr lang="en-GB" sz="2400" dirty="0">
                <a:highlight>
                  <a:srgbClr val="FFFF00"/>
                </a:highlight>
              </a:rPr>
              <a:t>interdependent parts </a:t>
            </a:r>
            <a:r>
              <a:rPr lang="en-GB" sz="2400" dirty="0"/>
              <a:t>(elements) functioning as a </a:t>
            </a:r>
            <a:r>
              <a:rPr lang="en-GB" sz="2400" dirty="0">
                <a:highlight>
                  <a:srgbClr val="FFFF00"/>
                </a:highlight>
              </a:rPr>
              <a:t>whole</a:t>
            </a:r>
            <a:r>
              <a:rPr lang="en-GB" sz="2400" dirty="0"/>
              <a:t> for some </a:t>
            </a:r>
            <a:r>
              <a:rPr lang="en-GB" sz="2400" dirty="0">
                <a:highlight>
                  <a:srgbClr val="FFFF00"/>
                </a:highlight>
              </a:rPr>
              <a:t>purpose</a:t>
            </a:r>
            <a:r>
              <a:rPr lang="en-GB" sz="2400" dirty="0"/>
              <a:t>.</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pic>
        <p:nvPicPr>
          <p:cNvPr id="1026" name="Picture 2" descr="Image result for system thinking">
            <a:extLst>
              <a:ext uri="{FF2B5EF4-FFF2-40B4-BE49-F238E27FC236}">
                <a16:creationId xmlns:a16="http://schemas.microsoft.com/office/drawing/2014/main" id="{0054C102-B84E-3C4F-82CC-934471F50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218" y="0"/>
            <a:ext cx="5270782" cy="56570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2808C0-1B27-3139-5B16-B700D506C8B7}"/>
              </a:ext>
            </a:extLst>
          </p:cNvPr>
          <p:cNvSpPr txBox="1"/>
          <p:nvPr/>
        </p:nvSpPr>
        <p:spPr>
          <a:xfrm>
            <a:off x="164558" y="3701572"/>
            <a:ext cx="8154987" cy="2616101"/>
          </a:xfrm>
          <a:prstGeom prst="rect">
            <a:avLst/>
          </a:prstGeom>
          <a:noFill/>
        </p:spPr>
        <p:txBody>
          <a:bodyPr wrap="square" numCol="2">
            <a:spAutoFit/>
          </a:bodyPr>
          <a:lstStyle/>
          <a:p>
            <a:pPr marL="800100" lvl="1" indent="-342900">
              <a:spcBef>
                <a:spcPts val="600"/>
              </a:spcBef>
              <a:buFont typeface="Arial" panose="020B0604020202020204" pitchFamily="34" charset="0"/>
              <a:buChar char="•"/>
            </a:pPr>
            <a:r>
              <a:rPr lang="en-GB" sz="2400" b="1" dirty="0"/>
              <a:t>Elements</a:t>
            </a:r>
          </a:p>
          <a:p>
            <a:pPr marL="800100" lvl="1" indent="-342900">
              <a:spcBef>
                <a:spcPts val="600"/>
              </a:spcBef>
              <a:buFont typeface="Arial" panose="020B0604020202020204" pitchFamily="34" charset="0"/>
              <a:buChar char="•"/>
            </a:pPr>
            <a:r>
              <a:rPr lang="en-GB" sz="2400" b="1" dirty="0"/>
              <a:t>Interconnections, relations</a:t>
            </a:r>
          </a:p>
          <a:p>
            <a:pPr marL="800100" lvl="1" indent="-342900">
              <a:spcBef>
                <a:spcPts val="600"/>
              </a:spcBef>
              <a:buFont typeface="Arial" panose="020B0604020202020204" pitchFamily="34" charset="0"/>
              <a:buChar char="•"/>
            </a:pPr>
            <a:r>
              <a:rPr lang="en-GB" sz="2400" b="1" dirty="0"/>
              <a:t>Structure</a:t>
            </a:r>
          </a:p>
          <a:p>
            <a:pPr marL="800100" lvl="1" indent="-342900">
              <a:spcBef>
                <a:spcPts val="600"/>
              </a:spcBef>
              <a:buFont typeface="Arial" panose="020B0604020202020204" pitchFamily="34" charset="0"/>
              <a:buChar char="•"/>
            </a:pPr>
            <a:r>
              <a:rPr lang="en-GB" sz="2400" b="1" dirty="0"/>
              <a:t>Boundaries</a:t>
            </a:r>
          </a:p>
          <a:p>
            <a:pPr marL="800100" lvl="1" indent="-342900">
              <a:spcBef>
                <a:spcPts val="600"/>
              </a:spcBef>
              <a:buFont typeface="Arial" panose="020B0604020202020204" pitchFamily="34" charset="0"/>
              <a:buChar char="•"/>
            </a:pPr>
            <a:r>
              <a:rPr lang="en-GB" sz="2400" b="1" dirty="0"/>
              <a:t>Environment</a:t>
            </a:r>
          </a:p>
          <a:p>
            <a:pPr marL="800100" lvl="1" indent="-342900">
              <a:spcBef>
                <a:spcPts val="600"/>
              </a:spcBef>
              <a:buFont typeface="Arial" panose="020B0604020202020204" pitchFamily="34" charset="0"/>
              <a:buChar char="•"/>
            </a:pPr>
            <a:r>
              <a:rPr lang="en-GB" sz="2400" b="1" dirty="0"/>
              <a:t>Sub-system</a:t>
            </a:r>
          </a:p>
          <a:p>
            <a:pPr marL="800100" lvl="1" indent="-342900">
              <a:spcBef>
                <a:spcPts val="600"/>
              </a:spcBef>
              <a:buFont typeface="Arial" panose="020B0604020202020204" pitchFamily="34" charset="0"/>
              <a:buChar char="•"/>
            </a:pPr>
            <a:r>
              <a:rPr lang="en-GB" sz="2400" b="1" dirty="0"/>
              <a:t>Input</a:t>
            </a:r>
          </a:p>
          <a:p>
            <a:pPr marL="800100" lvl="1" indent="-342900">
              <a:spcBef>
                <a:spcPts val="600"/>
              </a:spcBef>
              <a:buFont typeface="Arial" panose="020B0604020202020204" pitchFamily="34" charset="0"/>
              <a:buChar char="•"/>
            </a:pPr>
            <a:r>
              <a:rPr lang="en-GB" sz="2400" b="1" dirty="0"/>
              <a:t>Output</a:t>
            </a:r>
          </a:p>
          <a:p>
            <a:pPr marL="800100" lvl="1" indent="-342900">
              <a:spcBef>
                <a:spcPts val="600"/>
              </a:spcBef>
              <a:buFont typeface="Arial" panose="020B0604020202020204" pitchFamily="34" charset="0"/>
              <a:buChar char="•"/>
            </a:pPr>
            <a:r>
              <a:rPr lang="en-GB" sz="2400" b="1" dirty="0"/>
              <a:t>Transformative process</a:t>
            </a:r>
          </a:p>
          <a:p>
            <a:pPr marL="800100" lvl="1" indent="-342900">
              <a:spcBef>
                <a:spcPts val="600"/>
              </a:spcBef>
              <a:buFont typeface="Arial" panose="020B0604020202020204" pitchFamily="34" charset="0"/>
              <a:buChar char="•"/>
            </a:pPr>
            <a:r>
              <a:rPr lang="en-GB" sz="2400" b="1" dirty="0"/>
              <a:t>Purpose, function	</a:t>
            </a:r>
          </a:p>
        </p:txBody>
      </p:sp>
    </p:spTree>
    <p:extLst>
      <p:ext uri="{BB962C8B-B14F-4D97-AF65-F5344CB8AC3E}">
        <p14:creationId xmlns:p14="http://schemas.microsoft.com/office/powerpoint/2010/main" val="95262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2B692-DDD7-0348-A4CB-06C0BE8965E5}"/>
              </a:ext>
            </a:extLst>
          </p:cNvPr>
          <p:cNvSpPr>
            <a:spLocks noGrp="1"/>
          </p:cNvSpPr>
          <p:nvPr>
            <p:ph type="title"/>
          </p:nvPr>
        </p:nvSpPr>
        <p:spPr/>
        <p:txBody>
          <a:bodyPr/>
          <a:lstStyle/>
          <a:p>
            <a:r>
              <a:rPr lang="en-GB"/>
              <a:t>Open system model</a:t>
            </a:r>
          </a:p>
        </p:txBody>
      </p:sp>
      <p:sp>
        <p:nvSpPr>
          <p:cNvPr id="10" name="Rectangle 9">
            <a:extLst>
              <a:ext uri="{FF2B5EF4-FFF2-40B4-BE49-F238E27FC236}">
                <a16:creationId xmlns:a16="http://schemas.microsoft.com/office/drawing/2014/main" id="{526C8FE6-C6B4-E94B-A3C1-AEBCB8E9B637}"/>
              </a:ext>
            </a:extLst>
          </p:cNvPr>
          <p:cNvSpPr/>
          <p:nvPr/>
        </p:nvSpPr>
        <p:spPr>
          <a:xfrm>
            <a:off x="1524000" y="1614810"/>
            <a:ext cx="9144000" cy="524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5">
            <a:extLst>
              <a:ext uri="{FF2B5EF4-FFF2-40B4-BE49-F238E27FC236}">
                <a16:creationId xmlns:a16="http://schemas.microsoft.com/office/drawing/2014/main" id="{406C7022-391D-D94C-8BD8-7468B9E73BA9}"/>
              </a:ext>
            </a:extLst>
          </p:cNvPr>
          <p:cNvSpPr/>
          <p:nvPr/>
        </p:nvSpPr>
        <p:spPr>
          <a:xfrm>
            <a:off x="3434903" y="2541005"/>
            <a:ext cx="5322194" cy="3565133"/>
          </a:xfrm>
          <a:custGeom>
            <a:avLst/>
            <a:gdLst>
              <a:gd name="connsiteX0" fmla="*/ 873484 w 4489987"/>
              <a:gd name="connsiteY0" fmla="*/ 1746607 h 3020603"/>
              <a:gd name="connsiteX1" fmla="*/ 852936 w 4489987"/>
              <a:gd name="connsiteY1" fmla="*/ 1695236 h 3020603"/>
              <a:gd name="connsiteX2" fmla="*/ 822113 w 4489987"/>
              <a:gd name="connsiteY2" fmla="*/ 1602769 h 3020603"/>
              <a:gd name="connsiteX3" fmla="*/ 801565 w 4489987"/>
              <a:gd name="connsiteY3" fmla="*/ 1315092 h 3020603"/>
              <a:gd name="connsiteX4" fmla="*/ 791291 w 4489987"/>
              <a:gd name="connsiteY4" fmla="*/ 1202077 h 3020603"/>
              <a:gd name="connsiteX5" fmla="*/ 781017 w 4489987"/>
              <a:gd name="connsiteY5" fmla="*/ 934949 h 3020603"/>
              <a:gd name="connsiteX6" fmla="*/ 791291 w 4489987"/>
              <a:gd name="connsiteY6" fmla="*/ 606176 h 3020603"/>
              <a:gd name="connsiteX7" fmla="*/ 822113 w 4489987"/>
              <a:gd name="connsiteY7" fmla="*/ 523982 h 3020603"/>
              <a:gd name="connsiteX8" fmla="*/ 863210 w 4489987"/>
              <a:gd name="connsiteY8" fmla="*/ 493160 h 3020603"/>
              <a:gd name="connsiteX9" fmla="*/ 924855 w 4489987"/>
              <a:gd name="connsiteY9" fmla="*/ 462337 h 3020603"/>
              <a:gd name="connsiteX10" fmla="*/ 996774 w 4489987"/>
              <a:gd name="connsiteY10" fmla="*/ 421241 h 3020603"/>
              <a:gd name="connsiteX11" fmla="*/ 1027596 w 4489987"/>
              <a:gd name="connsiteY11" fmla="*/ 400692 h 3020603"/>
              <a:gd name="connsiteX12" fmla="*/ 1068693 w 4489987"/>
              <a:gd name="connsiteY12" fmla="*/ 390418 h 3020603"/>
              <a:gd name="connsiteX13" fmla="*/ 1171435 w 4489987"/>
              <a:gd name="connsiteY13" fmla="*/ 369870 h 3020603"/>
              <a:gd name="connsiteX14" fmla="*/ 1541304 w 4489987"/>
              <a:gd name="connsiteY14" fmla="*/ 380144 h 3020603"/>
              <a:gd name="connsiteX15" fmla="*/ 1623498 w 4489987"/>
              <a:gd name="connsiteY15" fmla="*/ 421241 h 3020603"/>
              <a:gd name="connsiteX16" fmla="*/ 1664594 w 4489987"/>
              <a:gd name="connsiteY16" fmla="*/ 482886 h 3020603"/>
              <a:gd name="connsiteX17" fmla="*/ 1685143 w 4489987"/>
              <a:gd name="connsiteY17" fmla="*/ 513708 h 3020603"/>
              <a:gd name="connsiteX18" fmla="*/ 1715965 w 4489987"/>
              <a:gd name="connsiteY18" fmla="*/ 575353 h 3020603"/>
              <a:gd name="connsiteX19" fmla="*/ 1767336 w 4489987"/>
              <a:gd name="connsiteY19" fmla="*/ 595901 h 3020603"/>
              <a:gd name="connsiteX20" fmla="*/ 1808432 w 4489987"/>
              <a:gd name="connsiteY20" fmla="*/ 606176 h 3020603"/>
              <a:gd name="connsiteX21" fmla="*/ 1890626 w 4489987"/>
              <a:gd name="connsiteY21" fmla="*/ 626724 h 3020603"/>
              <a:gd name="connsiteX22" fmla="*/ 2291318 w 4489987"/>
              <a:gd name="connsiteY22" fmla="*/ 616450 h 3020603"/>
              <a:gd name="connsiteX23" fmla="*/ 2352963 w 4489987"/>
              <a:gd name="connsiteY23" fmla="*/ 606176 h 3020603"/>
              <a:gd name="connsiteX24" fmla="*/ 2404334 w 4489987"/>
              <a:gd name="connsiteY24" fmla="*/ 585627 h 3020603"/>
              <a:gd name="connsiteX25" fmla="*/ 2527623 w 4489987"/>
              <a:gd name="connsiteY25" fmla="*/ 534256 h 3020603"/>
              <a:gd name="connsiteX26" fmla="*/ 2558446 w 4489987"/>
              <a:gd name="connsiteY26" fmla="*/ 513708 h 3020603"/>
              <a:gd name="connsiteX27" fmla="*/ 2620091 w 4489987"/>
              <a:gd name="connsiteY27" fmla="*/ 493160 h 3020603"/>
              <a:gd name="connsiteX28" fmla="*/ 2630365 w 4489987"/>
              <a:gd name="connsiteY28" fmla="*/ 462337 h 3020603"/>
              <a:gd name="connsiteX29" fmla="*/ 2671462 w 4489987"/>
              <a:gd name="connsiteY29" fmla="*/ 410967 h 3020603"/>
              <a:gd name="connsiteX30" fmla="*/ 2702284 w 4489987"/>
              <a:gd name="connsiteY30" fmla="*/ 339047 h 3020603"/>
              <a:gd name="connsiteX31" fmla="*/ 2743381 w 4489987"/>
              <a:gd name="connsiteY31" fmla="*/ 277403 h 3020603"/>
              <a:gd name="connsiteX32" fmla="*/ 2763929 w 4489987"/>
              <a:gd name="connsiteY32" fmla="*/ 246580 h 3020603"/>
              <a:gd name="connsiteX33" fmla="*/ 2784477 w 4489987"/>
              <a:gd name="connsiteY33" fmla="*/ 215758 h 3020603"/>
              <a:gd name="connsiteX34" fmla="*/ 2805026 w 4489987"/>
              <a:gd name="connsiteY34" fmla="*/ 174661 h 3020603"/>
              <a:gd name="connsiteX35" fmla="*/ 2835848 w 4489987"/>
              <a:gd name="connsiteY35" fmla="*/ 154113 h 3020603"/>
              <a:gd name="connsiteX36" fmla="*/ 2856396 w 4489987"/>
              <a:gd name="connsiteY36" fmla="*/ 123290 h 3020603"/>
              <a:gd name="connsiteX37" fmla="*/ 2866671 w 4489987"/>
              <a:gd name="connsiteY37" fmla="*/ 92468 h 3020603"/>
              <a:gd name="connsiteX38" fmla="*/ 2979686 w 4489987"/>
              <a:gd name="connsiteY38" fmla="*/ 10274 h 3020603"/>
              <a:gd name="connsiteX39" fmla="*/ 3010509 w 4489987"/>
              <a:gd name="connsiteY39" fmla="*/ 0 h 3020603"/>
              <a:gd name="connsiteX40" fmla="*/ 3575587 w 4489987"/>
              <a:gd name="connsiteY40" fmla="*/ 30823 h 3020603"/>
              <a:gd name="connsiteX41" fmla="*/ 3657781 w 4489987"/>
              <a:gd name="connsiteY41" fmla="*/ 51371 h 3020603"/>
              <a:gd name="connsiteX42" fmla="*/ 3698877 w 4489987"/>
              <a:gd name="connsiteY42" fmla="*/ 61645 h 3020603"/>
              <a:gd name="connsiteX43" fmla="*/ 3781071 w 4489987"/>
              <a:gd name="connsiteY43" fmla="*/ 92468 h 3020603"/>
              <a:gd name="connsiteX44" fmla="*/ 3842716 w 4489987"/>
              <a:gd name="connsiteY44" fmla="*/ 143838 h 3020603"/>
              <a:gd name="connsiteX45" fmla="*/ 3842716 w 4489987"/>
              <a:gd name="connsiteY45" fmla="*/ 205483 h 3020603"/>
              <a:gd name="connsiteX46" fmla="*/ 3832441 w 4489987"/>
              <a:gd name="connsiteY46" fmla="*/ 523982 h 3020603"/>
              <a:gd name="connsiteX47" fmla="*/ 3822167 w 4489987"/>
              <a:gd name="connsiteY47" fmla="*/ 575353 h 3020603"/>
              <a:gd name="connsiteX48" fmla="*/ 3801619 w 4489987"/>
              <a:gd name="connsiteY48" fmla="*/ 616450 h 3020603"/>
              <a:gd name="connsiteX49" fmla="*/ 3770796 w 4489987"/>
              <a:gd name="connsiteY49" fmla="*/ 667820 h 3020603"/>
              <a:gd name="connsiteX50" fmla="*/ 3729700 w 4489987"/>
              <a:gd name="connsiteY50" fmla="*/ 750014 h 3020603"/>
              <a:gd name="connsiteX51" fmla="*/ 3637232 w 4489987"/>
              <a:gd name="connsiteY51" fmla="*/ 842481 h 3020603"/>
              <a:gd name="connsiteX52" fmla="*/ 3565313 w 4489987"/>
              <a:gd name="connsiteY52" fmla="*/ 914400 h 3020603"/>
              <a:gd name="connsiteX53" fmla="*/ 3534491 w 4489987"/>
              <a:gd name="connsiteY53" fmla="*/ 924674 h 3020603"/>
              <a:gd name="connsiteX54" fmla="*/ 3462572 w 4489987"/>
              <a:gd name="connsiteY54" fmla="*/ 976045 h 3020603"/>
              <a:gd name="connsiteX55" fmla="*/ 3442023 w 4489987"/>
              <a:gd name="connsiteY55" fmla="*/ 1006868 h 3020603"/>
              <a:gd name="connsiteX56" fmla="*/ 3400927 w 4489987"/>
              <a:gd name="connsiteY56" fmla="*/ 1037690 h 3020603"/>
              <a:gd name="connsiteX57" fmla="*/ 3380378 w 4489987"/>
              <a:gd name="connsiteY57" fmla="*/ 1078787 h 3020603"/>
              <a:gd name="connsiteX58" fmla="*/ 3359830 w 4489987"/>
              <a:gd name="connsiteY58" fmla="*/ 1150706 h 3020603"/>
              <a:gd name="connsiteX59" fmla="*/ 3370104 w 4489987"/>
              <a:gd name="connsiteY59" fmla="*/ 1202077 h 3020603"/>
              <a:gd name="connsiteX60" fmla="*/ 3390653 w 4489987"/>
              <a:gd name="connsiteY60" fmla="*/ 1253447 h 3020603"/>
              <a:gd name="connsiteX61" fmla="*/ 3472846 w 4489987"/>
              <a:gd name="connsiteY61" fmla="*/ 1356189 h 3020603"/>
              <a:gd name="connsiteX62" fmla="*/ 3606410 w 4489987"/>
              <a:gd name="connsiteY62" fmla="*/ 1417834 h 3020603"/>
              <a:gd name="connsiteX63" fmla="*/ 3760522 w 4489987"/>
              <a:gd name="connsiteY63" fmla="*/ 1530850 h 3020603"/>
              <a:gd name="connsiteX64" fmla="*/ 3904360 w 4489987"/>
              <a:gd name="connsiteY64" fmla="*/ 1592495 h 3020603"/>
              <a:gd name="connsiteX65" fmla="*/ 4017376 w 4489987"/>
              <a:gd name="connsiteY65" fmla="*/ 1643865 h 3020603"/>
              <a:gd name="connsiteX66" fmla="*/ 4161214 w 4489987"/>
              <a:gd name="connsiteY66" fmla="*/ 1705510 h 3020603"/>
              <a:gd name="connsiteX67" fmla="*/ 4284504 w 4489987"/>
              <a:gd name="connsiteY67" fmla="*/ 1746607 h 3020603"/>
              <a:gd name="connsiteX68" fmla="*/ 4325601 w 4489987"/>
              <a:gd name="connsiteY68" fmla="*/ 1767155 h 3020603"/>
              <a:gd name="connsiteX69" fmla="*/ 4387246 w 4489987"/>
              <a:gd name="connsiteY69" fmla="*/ 1787704 h 3020603"/>
              <a:gd name="connsiteX70" fmla="*/ 4459165 w 4489987"/>
              <a:gd name="connsiteY70" fmla="*/ 1880171 h 3020603"/>
              <a:gd name="connsiteX71" fmla="*/ 4469439 w 4489987"/>
              <a:gd name="connsiteY71" fmla="*/ 1910994 h 3020603"/>
              <a:gd name="connsiteX72" fmla="*/ 4489987 w 4489987"/>
              <a:gd name="connsiteY72" fmla="*/ 2013735 h 3020603"/>
              <a:gd name="connsiteX73" fmla="*/ 4469439 w 4489987"/>
              <a:gd name="connsiteY73" fmla="*/ 2126751 h 3020603"/>
              <a:gd name="connsiteX74" fmla="*/ 4407794 w 4489987"/>
              <a:gd name="connsiteY74" fmla="*/ 2260315 h 3020603"/>
              <a:gd name="connsiteX75" fmla="*/ 4366698 w 4489987"/>
              <a:gd name="connsiteY75" fmla="*/ 2342508 h 3020603"/>
              <a:gd name="connsiteX76" fmla="*/ 4346149 w 4489987"/>
              <a:gd name="connsiteY76" fmla="*/ 2363056 h 3020603"/>
              <a:gd name="connsiteX77" fmla="*/ 4274230 w 4489987"/>
              <a:gd name="connsiteY77" fmla="*/ 2445250 h 3020603"/>
              <a:gd name="connsiteX78" fmla="*/ 4161214 w 4489987"/>
              <a:gd name="connsiteY78" fmla="*/ 2517169 h 3020603"/>
              <a:gd name="connsiteX79" fmla="*/ 3924909 w 4489987"/>
              <a:gd name="connsiteY79" fmla="*/ 2661007 h 3020603"/>
              <a:gd name="connsiteX80" fmla="*/ 3801619 w 4489987"/>
              <a:gd name="connsiteY80" fmla="*/ 2681555 h 3020603"/>
              <a:gd name="connsiteX81" fmla="*/ 3575587 w 4489987"/>
              <a:gd name="connsiteY81" fmla="*/ 2691829 h 3020603"/>
              <a:gd name="connsiteX82" fmla="*/ 3431749 w 4489987"/>
              <a:gd name="connsiteY82" fmla="*/ 2702104 h 3020603"/>
              <a:gd name="connsiteX83" fmla="*/ 3113250 w 4489987"/>
              <a:gd name="connsiteY83" fmla="*/ 2681555 h 3020603"/>
              <a:gd name="connsiteX84" fmla="*/ 3010509 w 4489987"/>
              <a:gd name="connsiteY84" fmla="*/ 2671281 h 3020603"/>
              <a:gd name="connsiteX85" fmla="*/ 2722832 w 4489987"/>
              <a:gd name="connsiteY85" fmla="*/ 2661007 h 3020603"/>
              <a:gd name="connsiteX86" fmla="*/ 2568720 w 4489987"/>
              <a:gd name="connsiteY86" fmla="*/ 2640459 h 3020603"/>
              <a:gd name="connsiteX87" fmla="*/ 2527623 w 4489987"/>
              <a:gd name="connsiteY87" fmla="*/ 2630185 h 3020603"/>
              <a:gd name="connsiteX88" fmla="*/ 2363237 w 4489987"/>
              <a:gd name="connsiteY88" fmla="*/ 2599362 h 3020603"/>
              <a:gd name="connsiteX89" fmla="*/ 2281044 w 4489987"/>
              <a:gd name="connsiteY89" fmla="*/ 2568540 h 3020603"/>
              <a:gd name="connsiteX90" fmla="*/ 2239947 w 4489987"/>
              <a:gd name="connsiteY90" fmla="*/ 2558265 h 3020603"/>
              <a:gd name="connsiteX91" fmla="*/ 2126931 w 4489987"/>
              <a:gd name="connsiteY91" fmla="*/ 2527443 h 3020603"/>
              <a:gd name="connsiteX92" fmla="*/ 2055012 w 4489987"/>
              <a:gd name="connsiteY92" fmla="*/ 2537717 h 3020603"/>
              <a:gd name="connsiteX93" fmla="*/ 2013916 w 4489987"/>
              <a:gd name="connsiteY93" fmla="*/ 2568540 h 3020603"/>
              <a:gd name="connsiteX94" fmla="*/ 1962545 w 4489987"/>
              <a:gd name="connsiteY94" fmla="*/ 2599362 h 3020603"/>
              <a:gd name="connsiteX95" fmla="*/ 1900900 w 4489987"/>
              <a:gd name="connsiteY95" fmla="*/ 2671281 h 3020603"/>
              <a:gd name="connsiteX96" fmla="*/ 1828981 w 4489987"/>
              <a:gd name="connsiteY96" fmla="*/ 2763749 h 3020603"/>
              <a:gd name="connsiteX97" fmla="*/ 1808432 w 4489987"/>
              <a:gd name="connsiteY97" fmla="*/ 2784297 h 3020603"/>
              <a:gd name="connsiteX98" fmla="*/ 1767336 w 4489987"/>
              <a:gd name="connsiteY98" fmla="*/ 2835668 h 3020603"/>
              <a:gd name="connsiteX99" fmla="*/ 1705691 w 4489987"/>
              <a:gd name="connsiteY99" fmla="*/ 2897313 h 3020603"/>
              <a:gd name="connsiteX100" fmla="*/ 1674868 w 4489987"/>
              <a:gd name="connsiteY100" fmla="*/ 2938409 h 3020603"/>
              <a:gd name="connsiteX101" fmla="*/ 1613223 w 4489987"/>
              <a:gd name="connsiteY101" fmla="*/ 2969232 h 3020603"/>
              <a:gd name="connsiteX102" fmla="*/ 1561853 w 4489987"/>
              <a:gd name="connsiteY102" fmla="*/ 2989780 h 3020603"/>
              <a:gd name="connsiteX103" fmla="*/ 1448837 w 4489987"/>
              <a:gd name="connsiteY103" fmla="*/ 3010328 h 3020603"/>
              <a:gd name="connsiteX104" fmla="*/ 1356369 w 4489987"/>
              <a:gd name="connsiteY104" fmla="*/ 3020603 h 3020603"/>
              <a:gd name="connsiteX105" fmla="*/ 709098 w 4489987"/>
              <a:gd name="connsiteY105" fmla="*/ 3000054 h 3020603"/>
              <a:gd name="connsiteX106" fmla="*/ 657727 w 4489987"/>
              <a:gd name="connsiteY106" fmla="*/ 2989780 h 3020603"/>
              <a:gd name="connsiteX107" fmla="*/ 513889 w 4489987"/>
              <a:gd name="connsiteY107" fmla="*/ 2958958 h 3020603"/>
              <a:gd name="connsiteX108" fmla="*/ 483066 w 4489987"/>
              <a:gd name="connsiteY108" fmla="*/ 2948683 h 3020603"/>
              <a:gd name="connsiteX109" fmla="*/ 370050 w 4489987"/>
              <a:gd name="connsiteY109" fmla="*/ 2928135 h 3020603"/>
              <a:gd name="connsiteX110" fmla="*/ 339228 w 4489987"/>
              <a:gd name="connsiteY110" fmla="*/ 2907587 h 3020603"/>
              <a:gd name="connsiteX111" fmla="*/ 246760 w 4489987"/>
              <a:gd name="connsiteY111" fmla="*/ 2887038 h 3020603"/>
              <a:gd name="connsiteX112" fmla="*/ 185116 w 4489987"/>
              <a:gd name="connsiteY112" fmla="*/ 2825394 h 3020603"/>
              <a:gd name="connsiteX113" fmla="*/ 144019 w 4489987"/>
              <a:gd name="connsiteY113" fmla="*/ 2784297 h 3020603"/>
              <a:gd name="connsiteX114" fmla="*/ 123471 w 4489987"/>
              <a:gd name="connsiteY114" fmla="*/ 2743200 h 3020603"/>
              <a:gd name="connsiteX115" fmla="*/ 102922 w 4489987"/>
              <a:gd name="connsiteY115" fmla="*/ 2691829 h 3020603"/>
              <a:gd name="connsiteX116" fmla="*/ 82374 w 4489987"/>
              <a:gd name="connsiteY116" fmla="*/ 2661007 h 3020603"/>
              <a:gd name="connsiteX117" fmla="*/ 51551 w 4489987"/>
              <a:gd name="connsiteY117" fmla="*/ 2558265 h 3020603"/>
              <a:gd name="connsiteX118" fmla="*/ 31003 w 4489987"/>
              <a:gd name="connsiteY118" fmla="*/ 2434976 h 3020603"/>
              <a:gd name="connsiteX119" fmla="*/ 20729 w 4489987"/>
              <a:gd name="connsiteY119" fmla="*/ 2363056 h 3020603"/>
              <a:gd name="connsiteX120" fmla="*/ 10455 w 4489987"/>
              <a:gd name="connsiteY120" fmla="*/ 2321960 h 3020603"/>
              <a:gd name="connsiteX121" fmla="*/ 10455 w 4489987"/>
              <a:gd name="connsiteY121" fmla="*/ 2065106 h 3020603"/>
              <a:gd name="connsiteX122" fmla="*/ 20729 w 4489987"/>
              <a:gd name="connsiteY122" fmla="*/ 2024009 h 3020603"/>
              <a:gd name="connsiteX123" fmla="*/ 41277 w 4489987"/>
              <a:gd name="connsiteY123" fmla="*/ 1993187 h 3020603"/>
              <a:gd name="connsiteX124" fmla="*/ 51551 w 4489987"/>
              <a:gd name="connsiteY124" fmla="*/ 1952090 h 3020603"/>
              <a:gd name="connsiteX125" fmla="*/ 113196 w 4489987"/>
              <a:gd name="connsiteY125" fmla="*/ 1890445 h 3020603"/>
              <a:gd name="connsiteX126" fmla="*/ 144019 w 4489987"/>
              <a:gd name="connsiteY126" fmla="*/ 1859623 h 3020603"/>
              <a:gd name="connsiteX127" fmla="*/ 226212 w 4489987"/>
              <a:gd name="connsiteY127" fmla="*/ 1839074 h 3020603"/>
              <a:gd name="connsiteX128" fmla="*/ 462518 w 4489987"/>
              <a:gd name="connsiteY128" fmla="*/ 1828800 h 3020603"/>
              <a:gd name="connsiteX129" fmla="*/ 554985 w 4489987"/>
              <a:gd name="connsiteY129" fmla="*/ 1849349 h 3020603"/>
              <a:gd name="connsiteX130" fmla="*/ 585808 w 4489987"/>
              <a:gd name="connsiteY130" fmla="*/ 1869897 h 3020603"/>
              <a:gd name="connsiteX131" fmla="*/ 616630 w 4489987"/>
              <a:gd name="connsiteY131" fmla="*/ 1880171 h 3020603"/>
              <a:gd name="connsiteX132" fmla="*/ 688549 w 4489987"/>
              <a:gd name="connsiteY132" fmla="*/ 1910994 h 3020603"/>
              <a:gd name="connsiteX133" fmla="*/ 719372 w 4489987"/>
              <a:gd name="connsiteY133" fmla="*/ 1931542 h 3020603"/>
              <a:gd name="connsiteX134" fmla="*/ 801565 w 4489987"/>
              <a:gd name="connsiteY134" fmla="*/ 1952090 h 3020603"/>
              <a:gd name="connsiteX135" fmla="*/ 863210 w 4489987"/>
              <a:gd name="connsiteY135" fmla="*/ 1972638 h 3020603"/>
              <a:gd name="connsiteX136" fmla="*/ 914581 w 4489987"/>
              <a:gd name="connsiteY136" fmla="*/ 1962364 h 3020603"/>
              <a:gd name="connsiteX137" fmla="*/ 945403 w 4489987"/>
              <a:gd name="connsiteY137" fmla="*/ 1900719 h 3020603"/>
              <a:gd name="connsiteX138" fmla="*/ 935129 w 4489987"/>
              <a:gd name="connsiteY138" fmla="*/ 1797978 h 3020603"/>
              <a:gd name="connsiteX139" fmla="*/ 924855 w 4489987"/>
              <a:gd name="connsiteY139" fmla="*/ 1767155 h 3020603"/>
              <a:gd name="connsiteX140" fmla="*/ 873484 w 4489987"/>
              <a:gd name="connsiteY140" fmla="*/ 1746607 h 302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489987" h="3020603">
                <a:moveTo>
                  <a:pt x="873484" y="1746607"/>
                </a:moveTo>
                <a:cubicBezTo>
                  <a:pt x="861498" y="1734621"/>
                  <a:pt x="859139" y="1712604"/>
                  <a:pt x="852936" y="1695236"/>
                </a:cubicBezTo>
                <a:cubicBezTo>
                  <a:pt x="842008" y="1664639"/>
                  <a:pt x="822113" y="1602769"/>
                  <a:pt x="822113" y="1602769"/>
                </a:cubicBezTo>
                <a:cubicBezTo>
                  <a:pt x="800866" y="1411545"/>
                  <a:pt x="821405" y="1612697"/>
                  <a:pt x="801565" y="1315092"/>
                </a:cubicBezTo>
                <a:cubicBezTo>
                  <a:pt x="799049" y="1277349"/>
                  <a:pt x="794716" y="1239749"/>
                  <a:pt x="791291" y="1202077"/>
                </a:cubicBezTo>
                <a:cubicBezTo>
                  <a:pt x="787866" y="1113034"/>
                  <a:pt x="781017" y="1024058"/>
                  <a:pt x="781017" y="934949"/>
                </a:cubicBezTo>
                <a:cubicBezTo>
                  <a:pt x="781017" y="825305"/>
                  <a:pt x="785209" y="715652"/>
                  <a:pt x="791291" y="606176"/>
                </a:cubicBezTo>
                <a:cubicBezTo>
                  <a:pt x="792419" y="585864"/>
                  <a:pt x="809199" y="539048"/>
                  <a:pt x="822113" y="523982"/>
                </a:cubicBezTo>
                <a:cubicBezTo>
                  <a:pt x="833257" y="510981"/>
                  <a:pt x="849276" y="503113"/>
                  <a:pt x="863210" y="493160"/>
                </a:cubicBezTo>
                <a:cubicBezTo>
                  <a:pt x="898067" y="468262"/>
                  <a:pt x="886682" y="475061"/>
                  <a:pt x="924855" y="462337"/>
                </a:cubicBezTo>
                <a:cubicBezTo>
                  <a:pt x="962072" y="406511"/>
                  <a:pt x="923420" y="448749"/>
                  <a:pt x="996774" y="421241"/>
                </a:cubicBezTo>
                <a:cubicBezTo>
                  <a:pt x="1008336" y="416905"/>
                  <a:pt x="1016246" y="405556"/>
                  <a:pt x="1027596" y="400692"/>
                </a:cubicBezTo>
                <a:cubicBezTo>
                  <a:pt x="1040575" y="395130"/>
                  <a:pt x="1055116" y="394297"/>
                  <a:pt x="1068693" y="390418"/>
                </a:cubicBezTo>
                <a:cubicBezTo>
                  <a:pt x="1140422" y="369925"/>
                  <a:pt x="1048698" y="387404"/>
                  <a:pt x="1171435" y="369870"/>
                </a:cubicBezTo>
                <a:cubicBezTo>
                  <a:pt x="1294725" y="373295"/>
                  <a:pt x="1418755" y="366218"/>
                  <a:pt x="1541304" y="380144"/>
                </a:cubicBezTo>
                <a:cubicBezTo>
                  <a:pt x="1571740" y="383603"/>
                  <a:pt x="1623498" y="421241"/>
                  <a:pt x="1623498" y="421241"/>
                </a:cubicBezTo>
                <a:lnTo>
                  <a:pt x="1664594" y="482886"/>
                </a:lnTo>
                <a:lnTo>
                  <a:pt x="1685143" y="513708"/>
                </a:lnTo>
                <a:cubicBezTo>
                  <a:pt x="1691315" y="532226"/>
                  <a:pt x="1698538" y="562905"/>
                  <a:pt x="1715965" y="575353"/>
                </a:cubicBezTo>
                <a:cubicBezTo>
                  <a:pt x="1730973" y="586073"/>
                  <a:pt x="1749840" y="590069"/>
                  <a:pt x="1767336" y="595901"/>
                </a:cubicBezTo>
                <a:cubicBezTo>
                  <a:pt x="1780732" y="600366"/>
                  <a:pt x="1794855" y="602297"/>
                  <a:pt x="1808432" y="606176"/>
                </a:cubicBezTo>
                <a:cubicBezTo>
                  <a:pt x="1882134" y="627234"/>
                  <a:pt x="1786209" y="605841"/>
                  <a:pt x="1890626" y="626724"/>
                </a:cubicBezTo>
                <a:lnTo>
                  <a:pt x="2291318" y="616450"/>
                </a:lnTo>
                <a:cubicBezTo>
                  <a:pt x="2312129" y="615525"/>
                  <a:pt x="2332865" y="611657"/>
                  <a:pt x="2352963" y="606176"/>
                </a:cubicBezTo>
                <a:cubicBezTo>
                  <a:pt x="2370756" y="601323"/>
                  <a:pt x="2386838" y="591459"/>
                  <a:pt x="2404334" y="585627"/>
                </a:cubicBezTo>
                <a:cubicBezTo>
                  <a:pt x="2471000" y="563405"/>
                  <a:pt x="2441797" y="591471"/>
                  <a:pt x="2527623" y="534256"/>
                </a:cubicBezTo>
                <a:cubicBezTo>
                  <a:pt x="2537897" y="527407"/>
                  <a:pt x="2547162" y="518723"/>
                  <a:pt x="2558446" y="513708"/>
                </a:cubicBezTo>
                <a:cubicBezTo>
                  <a:pt x="2578239" y="504911"/>
                  <a:pt x="2620091" y="493160"/>
                  <a:pt x="2620091" y="493160"/>
                </a:cubicBezTo>
                <a:cubicBezTo>
                  <a:pt x="2623516" y="482886"/>
                  <a:pt x="2625522" y="472024"/>
                  <a:pt x="2630365" y="462337"/>
                </a:cubicBezTo>
                <a:cubicBezTo>
                  <a:pt x="2643326" y="436415"/>
                  <a:pt x="2652349" y="430079"/>
                  <a:pt x="2671462" y="410967"/>
                </a:cubicBezTo>
                <a:cubicBezTo>
                  <a:pt x="2682090" y="379082"/>
                  <a:pt x="2683241" y="370785"/>
                  <a:pt x="2702284" y="339047"/>
                </a:cubicBezTo>
                <a:cubicBezTo>
                  <a:pt x="2714990" y="317871"/>
                  <a:pt x="2729682" y="297951"/>
                  <a:pt x="2743381" y="277403"/>
                </a:cubicBezTo>
                <a:lnTo>
                  <a:pt x="2763929" y="246580"/>
                </a:lnTo>
                <a:cubicBezTo>
                  <a:pt x="2770778" y="236306"/>
                  <a:pt x="2778955" y="226802"/>
                  <a:pt x="2784477" y="215758"/>
                </a:cubicBezTo>
                <a:cubicBezTo>
                  <a:pt x="2791327" y="202059"/>
                  <a:pt x="2795221" y="186427"/>
                  <a:pt x="2805026" y="174661"/>
                </a:cubicBezTo>
                <a:cubicBezTo>
                  <a:pt x="2812931" y="165175"/>
                  <a:pt x="2825574" y="160962"/>
                  <a:pt x="2835848" y="154113"/>
                </a:cubicBezTo>
                <a:cubicBezTo>
                  <a:pt x="2842697" y="143839"/>
                  <a:pt x="2850874" y="134334"/>
                  <a:pt x="2856396" y="123290"/>
                </a:cubicBezTo>
                <a:cubicBezTo>
                  <a:pt x="2861239" y="113604"/>
                  <a:pt x="2860022" y="101017"/>
                  <a:pt x="2866671" y="92468"/>
                </a:cubicBezTo>
                <a:cubicBezTo>
                  <a:pt x="2914536" y="30928"/>
                  <a:pt x="2918356" y="33273"/>
                  <a:pt x="2979686" y="10274"/>
                </a:cubicBezTo>
                <a:cubicBezTo>
                  <a:pt x="2989826" y="6471"/>
                  <a:pt x="3000235" y="3425"/>
                  <a:pt x="3010509" y="0"/>
                </a:cubicBezTo>
                <a:cubicBezTo>
                  <a:pt x="3198868" y="10274"/>
                  <a:pt x="3392580" y="-14928"/>
                  <a:pt x="3575587" y="30823"/>
                </a:cubicBezTo>
                <a:lnTo>
                  <a:pt x="3657781" y="51371"/>
                </a:lnTo>
                <a:cubicBezTo>
                  <a:pt x="3671480" y="54796"/>
                  <a:pt x="3685481" y="57180"/>
                  <a:pt x="3698877" y="61645"/>
                </a:cubicBezTo>
                <a:cubicBezTo>
                  <a:pt x="3725557" y="70538"/>
                  <a:pt x="3756495" y="80180"/>
                  <a:pt x="3781071" y="92468"/>
                </a:cubicBezTo>
                <a:cubicBezTo>
                  <a:pt x="3809678" y="106772"/>
                  <a:pt x="3819994" y="121117"/>
                  <a:pt x="3842716" y="143838"/>
                </a:cubicBezTo>
                <a:cubicBezTo>
                  <a:pt x="3866004" y="213704"/>
                  <a:pt x="3846826" y="135619"/>
                  <a:pt x="3842716" y="205483"/>
                </a:cubicBezTo>
                <a:cubicBezTo>
                  <a:pt x="3836478" y="311521"/>
                  <a:pt x="3838333" y="417924"/>
                  <a:pt x="3832441" y="523982"/>
                </a:cubicBezTo>
                <a:cubicBezTo>
                  <a:pt x="3831472" y="541418"/>
                  <a:pt x="3827689" y="558786"/>
                  <a:pt x="3822167" y="575353"/>
                </a:cubicBezTo>
                <a:cubicBezTo>
                  <a:pt x="3817324" y="589883"/>
                  <a:pt x="3807652" y="602372"/>
                  <a:pt x="3801619" y="616450"/>
                </a:cubicBezTo>
                <a:cubicBezTo>
                  <a:pt x="3781614" y="663129"/>
                  <a:pt x="3804967" y="633651"/>
                  <a:pt x="3770796" y="667820"/>
                </a:cubicBezTo>
                <a:cubicBezTo>
                  <a:pt x="3758907" y="703489"/>
                  <a:pt x="3757429" y="715353"/>
                  <a:pt x="3729700" y="750014"/>
                </a:cubicBezTo>
                <a:cubicBezTo>
                  <a:pt x="3729693" y="750023"/>
                  <a:pt x="3643403" y="836310"/>
                  <a:pt x="3637232" y="842481"/>
                </a:cubicBezTo>
                <a:lnTo>
                  <a:pt x="3565313" y="914400"/>
                </a:lnTo>
                <a:lnTo>
                  <a:pt x="3534491" y="924674"/>
                </a:lnTo>
                <a:cubicBezTo>
                  <a:pt x="3516991" y="936341"/>
                  <a:pt x="3475314" y="963303"/>
                  <a:pt x="3462572" y="976045"/>
                </a:cubicBezTo>
                <a:cubicBezTo>
                  <a:pt x="3453840" y="984777"/>
                  <a:pt x="3450755" y="998136"/>
                  <a:pt x="3442023" y="1006868"/>
                </a:cubicBezTo>
                <a:cubicBezTo>
                  <a:pt x="3429915" y="1018976"/>
                  <a:pt x="3414626" y="1027416"/>
                  <a:pt x="3400927" y="1037690"/>
                </a:cubicBezTo>
                <a:cubicBezTo>
                  <a:pt x="3394077" y="1051389"/>
                  <a:pt x="3386411" y="1064709"/>
                  <a:pt x="3380378" y="1078787"/>
                </a:cubicBezTo>
                <a:cubicBezTo>
                  <a:pt x="3371534" y="1099422"/>
                  <a:pt x="3365043" y="1129852"/>
                  <a:pt x="3359830" y="1150706"/>
                </a:cubicBezTo>
                <a:cubicBezTo>
                  <a:pt x="3363255" y="1167830"/>
                  <a:pt x="3365086" y="1185351"/>
                  <a:pt x="3370104" y="1202077"/>
                </a:cubicBezTo>
                <a:cubicBezTo>
                  <a:pt x="3375404" y="1219742"/>
                  <a:pt x="3384177" y="1236179"/>
                  <a:pt x="3390653" y="1253447"/>
                </a:cubicBezTo>
                <a:cubicBezTo>
                  <a:pt x="3407385" y="1298066"/>
                  <a:pt x="3406612" y="1334111"/>
                  <a:pt x="3472846" y="1356189"/>
                </a:cubicBezTo>
                <a:cubicBezTo>
                  <a:pt x="3520498" y="1372073"/>
                  <a:pt x="3565439" y="1387105"/>
                  <a:pt x="3606410" y="1417834"/>
                </a:cubicBezTo>
                <a:cubicBezTo>
                  <a:pt x="3728777" y="1509610"/>
                  <a:pt x="3625034" y="1453428"/>
                  <a:pt x="3760522" y="1530850"/>
                </a:cubicBezTo>
                <a:cubicBezTo>
                  <a:pt x="3831552" y="1571439"/>
                  <a:pt x="3822037" y="1557833"/>
                  <a:pt x="3904360" y="1592495"/>
                </a:cubicBezTo>
                <a:cubicBezTo>
                  <a:pt x="3942498" y="1608553"/>
                  <a:pt x="3979934" y="1626245"/>
                  <a:pt x="4017376" y="1643865"/>
                </a:cubicBezTo>
                <a:cubicBezTo>
                  <a:pt x="4109741" y="1687331"/>
                  <a:pt x="4051716" y="1667186"/>
                  <a:pt x="4161214" y="1705510"/>
                </a:cubicBezTo>
                <a:cubicBezTo>
                  <a:pt x="4202102" y="1719821"/>
                  <a:pt x="4245757" y="1727234"/>
                  <a:pt x="4284504" y="1746607"/>
                </a:cubicBezTo>
                <a:cubicBezTo>
                  <a:pt x="4298203" y="1753456"/>
                  <a:pt x="4311381" y="1761467"/>
                  <a:pt x="4325601" y="1767155"/>
                </a:cubicBezTo>
                <a:cubicBezTo>
                  <a:pt x="4345712" y="1775199"/>
                  <a:pt x="4387246" y="1787704"/>
                  <a:pt x="4387246" y="1787704"/>
                </a:cubicBezTo>
                <a:cubicBezTo>
                  <a:pt x="4437044" y="1837501"/>
                  <a:pt x="4435632" y="1825258"/>
                  <a:pt x="4459165" y="1880171"/>
                </a:cubicBezTo>
                <a:cubicBezTo>
                  <a:pt x="4463431" y="1890125"/>
                  <a:pt x="4467004" y="1900441"/>
                  <a:pt x="4469439" y="1910994"/>
                </a:cubicBezTo>
                <a:cubicBezTo>
                  <a:pt x="4477292" y="1945025"/>
                  <a:pt x="4489987" y="2013735"/>
                  <a:pt x="4489987" y="2013735"/>
                </a:cubicBezTo>
                <a:cubicBezTo>
                  <a:pt x="4484639" y="2051170"/>
                  <a:pt x="4481549" y="2090419"/>
                  <a:pt x="4469439" y="2126751"/>
                </a:cubicBezTo>
                <a:cubicBezTo>
                  <a:pt x="4439726" y="2215892"/>
                  <a:pt x="4453466" y="2146132"/>
                  <a:pt x="4407794" y="2260315"/>
                </a:cubicBezTo>
                <a:cubicBezTo>
                  <a:pt x="4391855" y="2300164"/>
                  <a:pt x="4391320" y="2311731"/>
                  <a:pt x="4366698" y="2342508"/>
                </a:cubicBezTo>
                <a:cubicBezTo>
                  <a:pt x="4360647" y="2350072"/>
                  <a:pt x="4352350" y="2355615"/>
                  <a:pt x="4346149" y="2363056"/>
                </a:cubicBezTo>
                <a:cubicBezTo>
                  <a:pt x="4318445" y="2396300"/>
                  <a:pt x="4310756" y="2418464"/>
                  <a:pt x="4274230" y="2445250"/>
                </a:cubicBezTo>
                <a:cubicBezTo>
                  <a:pt x="4238222" y="2471656"/>
                  <a:pt x="4198367" y="2492400"/>
                  <a:pt x="4161214" y="2517169"/>
                </a:cubicBezTo>
                <a:cubicBezTo>
                  <a:pt x="4118375" y="2545728"/>
                  <a:pt x="3958434" y="2655420"/>
                  <a:pt x="3924909" y="2661007"/>
                </a:cubicBezTo>
                <a:cubicBezTo>
                  <a:pt x="3883812" y="2667856"/>
                  <a:pt x="3843121" y="2677893"/>
                  <a:pt x="3801619" y="2681555"/>
                </a:cubicBezTo>
                <a:cubicBezTo>
                  <a:pt x="3726489" y="2688184"/>
                  <a:pt x="3650893" y="2687645"/>
                  <a:pt x="3575587" y="2691829"/>
                </a:cubicBezTo>
                <a:cubicBezTo>
                  <a:pt x="3527593" y="2694495"/>
                  <a:pt x="3479695" y="2698679"/>
                  <a:pt x="3431749" y="2702104"/>
                </a:cubicBezTo>
                <a:cubicBezTo>
                  <a:pt x="3325583" y="2695254"/>
                  <a:pt x="3219109" y="2692141"/>
                  <a:pt x="3113250" y="2681555"/>
                </a:cubicBezTo>
                <a:cubicBezTo>
                  <a:pt x="3079003" y="2678130"/>
                  <a:pt x="3044879" y="2673090"/>
                  <a:pt x="3010509" y="2671281"/>
                </a:cubicBezTo>
                <a:cubicBezTo>
                  <a:pt x="2914688" y="2666238"/>
                  <a:pt x="2818724" y="2664432"/>
                  <a:pt x="2722832" y="2661007"/>
                </a:cubicBezTo>
                <a:cubicBezTo>
                  <a:pt x="2694208" y="2657429"/>
                  <a:pt x="2599914" y="2646130"/>
                  <a:pt x="2568720" y="2640459"/>
                </a:cubicBezTo>
                <a:cubicBezTo>
                  <a:pt x="2554827" y="2637933"/>
                  <a:pt x="2541502" y="2632787"/>
                  <a:pt x="2527623" y="2630185"/>
                </a:cubicBezTo>
                <a:cubicBezTo>
                  <a:pt x="2448766" y="2615399"/>
                  <a:pt x="2424974" y="2617001"/>
                  <a:pt x="2363237" y="2599362"/>
                </a:cubicBezTo>
                <a:cubicBezTo>
                  <a:pt x="2312740" y="2584935"/>
                  <a:pt x="2346178" y="2590252"/>
                  <a:pt x="2281044" y="2568540"/>
                </a:cubicBezTo>
                <a:cubicBezTo>
                  <a:pt x="2267648" y="2564075"/>
                  <a:pt x="2253472" y="2562323"/>
                  <a:pt x="2239947" y="2558265"/>
                </a:cubicBezTo>
                <a:cubicBezTo>
                  <a:pt x="2135674" y="2526983"/>
                  <a:pt x="2220553" y="2546167"/>
                  <a:pt x="2126931" y="2527443"/>
                </a:cubicBezTo>
                <a:cubicBezTo>
                  <a:pt x="2102958" y="2530868"/>
                  <a:pt x="2077770" y="2529441"/>
                  <a:pt x="2055012" y="2537717"/>
                </a:cubicBezTo>
                <a:cubicBezTo>
                  <a:pt x="2038919" y="2543569"/>
                  <a:pt x="2028164" y="2559042"/>
                  <a:pt x="2013916" y="2568540"/>
                </a:cubicBezTo>
                <a:cubicBezTo>
                  <a:pt x="1997301" y="2579617"/>
                  <a:pt x="1979669" y="2589088"/>
                  <a:pt x="1962545" y="2599362"/>
                </a:cubicBezTo>
                <a:cubicBezTo>
                  <a:pt x="1847098" y="2753290"/>
                  <a:pt x="2008237" y="2542475"/>
                  <a:pt x="1900900" y="2671281"/>
                </a:cubicBezTo>
                <a:cubicBezTo>
                  <a:pt x="1875902" y="2701279"/>
                  <a:pt x="1856593" y="2736139"/>
                  <a:pt x="1828981" y="2763749"/>
                </a:cubicBezTo>
                <a:cubicBezTo>
                  <a:pt x="1822131" y="2770598"/>
                  <a:pt x="1814736" y="2776942"/>
                  <a:pt x="1808432" y="2784297"/>
                </a:cubicBezTo>
                <a:cubicBezTo>
                  <a:pt x="1794161" y="2800947"/>
                  <a:pt x="1782087" y="2819442"/>
                  <a:pt x="1767336" y="2835668"/>
                </a:cubicBezTo>
                <a:cubicBezTo>
                  <a:pt x="1747788" y="2857171"/>
                  <a:pt x="1723127" y="2874065"/>
                  <a:pt x="1705691" y="2897313"/>
                </a:cubicBezTo>
                <a:cubicBezTo>
                  <a:pt x="1695417" y="2911012"/>
                  <a:pt x="1688385" y="2927896"/>
                  <a:pt x="1674868" y="2938409"/>
                </a:cubicBezTo>
                <a:cubicBezTo>
                  <a:pt x="1656734" y="2952513"/>
                  <a:pt x="1634138" y="2959725"/>
                  <a:pt x="1613223" y="2969232"/>
                </a:cubicBezTo>
                <a:cubicBezTo>
                  <a:pt x="1596434" y="2976864"/>
                  <a:pt x="1579349" y="2983948"/>
                  <a:pt x="1561853" y="2989780"/>
                </a:cubicBezTo>
                <a:cubicBezTo>
                  <a:pt x="1527392" y="3001267"/>
                  <a:pt x="1483063" y="3006050"/>
                  <a:pt x="1448837" y="3010328"/>
                </a:cubicBezTo>
                <a:cubicBezTo>
                  <a:pt x="1418064" y="3014175"/>
                  <a:pt x="1387192" y="3017178"/>
                  <a:pt x="1356369" y="3020603"/>
                </a:cubicBezTo>
                <a:cubicBezTo>
                  <a:pt x="1244305" y="3018056"/>
                  <a:pt x="879681" y="3014269"/>
                  <a:pt x="709098" y="3000054"/>
                </a:cubicBezTo>
                <a:cubicBezTo>
                  <a:pt x="691696" y="2998604"/>
                  <a:pt x="674815" y="2993377"/>
                  <a:pt x="657727" y="2989780"/>
                </a:cubicBezTo>
                <a:cubicBezTo>
                  <a:pt x="609744" y="2979679"/>
                  <a:pt x="560407" y="2974465"/>
                  <a:pt x="513889" y="2958958"/>
                </a:cubicBezTo>
                <a:cubicBezTo>
                  <a:pt x="503615" y="2955533"/>
                  <a:pt x="493573" y="2951310"/>
                  <a:pt x="483066" y="2948683"/>
                </a:cubicBezTo>
                <a:cubicBezTo>
                  <a:pt x="454351" y="2941504"/>
                  <a:pt x="397525" y="2932714"/>
                  <a:pt x="370050" y="2928135"/>
                </a:cubicBezTo>
                <a:cubicBezTo>
                  <a:pt x="359776" y="2921286"/>
                  <a:pt x="350577" y="2912451"/>
                  <a:pt x="339228" y="2907587"/>
                </a:cubicBezTo>
                <a:cubicBezTo>
                  <a:pt x="326536" y="2902148"/>
                  <a:pt x="255897" y="2888866"/>
                  <a:pt x="246760" y="2887038"/>
                </a:cubicBezTo>
                <a:lnTo>
                  <a:pt x="185116" y="2825394"/>
                </a:lnTo>
                <a:lnTo>
                  <a:pt x="144019" y="2784297"/>
                </a:lnTo>
                <a:cubicBezTo>
                  <a:pt x="137170" y="2770598"/>
                  <a:pt x="129691" y="2757196"/>
                  <a:pt x="123471" y="2743200"/>
                </a:cubicBezTo>
                <a:cubicBezTo>
                  <a:pt x="115981" y="2726347"/>
                  <a:pt x="111170" y="2708325"/>
                  <a:pt x="102922" y="2691829"/>
                </a:cubicBezTo>
                <a:cubicBezTo>
                  <a:pt x="97400" y="2680785"/>
                  <a:pt x="89223" y="2671281"/>
                  <a:pt x="82374" y="2661007"/>
                </a:cubicBezTo>
                <a:cubicBezTo>
                  <a:pt x="70975" y="2626808"/>
                  <a:pt x="58204" y="2593749"/>
                  <a:pt x="51551" y="2558265"/>
                </a:cubicBezTo>
                <a:cubicBezTo>
                  <a:pt x="43873" y="2517315"/>
                  <a:pt x="36895" y="2476220"/>
                  <a:pt x="31003" y="2434976"/>
                </a:cubicBezTo>
                <a:cubicBezTo>
                  <a:pt x="27578" y="2411003"/>
                  <a:pt x="25061" y="2386882"/>
                  <a:pt x="20729" y="2363056"/>
                </a:cubicBezTo>
                <a:cubicBezTo>
                  <a:pt x="18203" y="2349163"/>
                  <a:pt x="13880" y="2335659"/>
                  <a:pt x="10455" y="2321960"/>
                </a:cubicBezTo>
                <a:cubicBezTo>
                  <a:pt x="1460" y="2178039"/>
                  <a:pt x="-7697" y="2183096"/>
                  <a:pt x="10455" y="2065106"/>
                </a:cubicBezTo>
                <a:cubicBezTo>
                  <a:pt x="12602" y="2051150"/>
                  <a:pt x="15167" y="2036988"/>
                  <a:pt x="20729" y="2024009"/>
                </a:cubicBezTo>
                <a:cubicBezTo>
                  <a:pt x="25593" y="2012660"/>
                  <a:pt x="34428" y="2003461"/>
                  <a:pt x="41277" y="1993187"/>
                </a:cubicBezTo>
                <a:cubicBezTo>
                  <a:pt x="44702" y="1979488"/>
                  <a:pt x="45989" y="1965069"/>
                  <a:pt x="51551" y="1952090"/>
                </a:cubicBezTo>
                <a:cubicBezTo>
                  <a:pt x="67303" y="1915337"/>
                  <a:pt x="82047" y="1917144"/>
                  <a:pt x="113196" y="1890445"/>
                </a:cubicBezTo>
                <a:cubicBezTo>
                  <a:pt x="124228" y="1880989"/>
                  <a:pt x="131929" y="1867683"/>
                  <a:pt x="144019" y="1859623"/>
                </a:cubicBezTo>
                <a:cubicBezTo>
                  <a:pt x="156565" y="1851259"/>
                  <a:pt x="220404" y="1839489"/>
                  <a:pt x="226212" y="1839074"/>
                </a:cubicBezTo>
                <a:cubicBezTo>
                  <a:pt x="304855" y="1833456"/>
                  <a:pt x="383749" y="1832225"/>
                  <a:pt x="462518" y="1828800"/>
                </a:cubicBezTo>
                <a:cubicBezTo>
                  <a:pt x="471669" y="1830630"/>
                  <a:pt x="542283" y="1843905"/>
                  <a:pt x="554985" y="1849349"/>
                </a:cubicBezTo>
                <a:cubicBezTo>
                  <a:pt x="566335" y="1854213"/>
                  <a:pt x="574763" y="1864375"/>
                  <a:pt x="585808" y="1869897"/>
                </a:cubicBezTo>
                <a:cubicBezTo>
                  <a:pt x="595494" y="1874740"/>
                  <a:pt x="606944" y="1875328"/>
                  <a:pt x="616630" y="1880171"/>
                </a:cubicBezTo>
                <a:cubicBezTo>
                  <a:pt x="687585" y="1915648"/>
                  <a:pt x="603017" y="1889609"/>
                  <a:pt x="688549" y="1910994"/>
                </a:cubicBezTo>
                <a:cubicBezTo>
                  <a:pt x="698823" y="1917843"/>
                  <a:pt x="708327" y="1926020"/>
                  <a:pt x="719372" y="1931542"/>
                </a:cubicBezTo>
                <a:cubicBezTo>
                  <a:pt x="744312" y="1944012"/>
                  <a:pt x="775772" y="1945056"/>
                  <a:pt x="801565" y="1952090"/>
                </a:cubicBezTo>
                <a:cubicBezTo>
                  <a:pt x="822462" y="1957789"/>
                  <a:pt x="863210" y="1972638"/>
                  <a:pt x="863210" y="1972638"/>
                </a:cubicBezTo>
                <a:cubicBezTo>
                  <a:pt x="880334" y="1969213"/>
                  <a:pt x="899419" y="1971028"/>
                  <a:pt x="914581" y="1962364"/>
                </a:cubicBezTo>
                <a:cubicBezTo>
                  <a:pt x="930983" y="1952991"/>
                  <a:pt x="940130" y="1916540"/>
                  <a:pt x="945403" y="1900719"/>
                </a:cubicBezTo>
                <a:cubicBezTo>
                  <a:pt x="941978" y="1866472"/>
                  <a:pt x="940362" y="1831996"/>
                  <a:pt x="935129" y="1797978"/>
                </a:cubicBezTo>
                <a:cubicBezTo>
                  <a:pt x="933482" y="1787274"/>
                  <a:pt x="933312" y="1773921"/>
                  <a:pt x="924855" y="1767155"/>
                </a:cubicBezTo>
                <a:cubicBezTo>
                  <a:pt x="854087" y="1710540"/>
                  <a:pt x="885470" y="1758593"/>
                  <a:pt x="873484" y="1746607"/>
                </a:cubicBezTo>
                <a:close/>
              </a:path>
            </a:pathLst>
          </a:cu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40B845CF-9DA3-4E4B-BAB0-80C8CE8A7538}"/>
              </a:ext>
            </a:extLst>
          </p:cNvPr>
          <p:cNvSpPr txBox="1"/>
          <p:nvPr/>
        </p:nvSpPr>
        <p:spPr>
          <a:xfrm>
            <a:off x="5143294" y="1910994"/>
            <a:ext cx="3065263" cy="707886"/>
          </a:xfrm>
          <a:prstGeom prst="rect">
            <a:avLst/>
          </a:prstGeom>
          <a:noFill/>
        </p:spPr>
        <p:txBody>
          <a:bodyPr wrap="none" rtlCol="0">
            <a:spAutoFit/>
          </a:bodyPr>
          <a:lstStyle/>
          <a:p>
            <a:r>
              <a:rPr lang="en-GB" sz="4000">
                <a:solidFill>
                  <a:schemeClr val="tx2"/>
                </a:solidFill>
              </a:rPr>
              <a:t>Environment</a:t>
            </a:r>
          </a:p>
        </p:txBody>
      </p:sp>
      <p:sp>
        <p:nvSpPr>
          <p:cNvPr id="8" name="TextBox 7">
            <a:extLst>
              <a:ext uri="{FF2B5EF4-FFF2-40B4-BE49-F238E27FC236}">
                <a16:creationId xmlns:a16="http://schemas.microsoft.com/office/drawing/2014/main" id="{A5622CAB-A2D4-6C44-B04A-9E452F2793D4}"/>
              </a:ext>
            </a:extLst>
          </p:cNvPr>
          <p:cNvSpPr txBox="1"/>
          <p:nvPr/>
        </p:nvSpPr>
        <p:spPr>
          <a:xfrm>
            <a:off x="4690081" y="4097677"/>
            <a:ext cx="3207929" cy="707886"/>
          </a:xfrm>
          <a:prstGeom prst="rect">
            <a:avLst/>
          </a:prstGeom>
          <a:noFill/>
        </p:spPr>
        <p:txBody>
          <a:bodyPr wrap="none" rtlCol="0">
            <a:spAutoFit/>
          </a:bodyPr>
          <a:lstStyle/>
          <a:p>
            <a:r>
              <a:rPr lang="en-GB" sz="4000">
                <a:solidFill>
                  <a:schemeClr val="tx2"/>
                </a:solidFill>
              </a:rPr>
              <a:t>Open system</a:t>
            </a:r>
          </a:p>
        </p:txBody>
      </p:sp>
      <p:sp>
        <p:nvSpPr>
          <p:cNvPr id="9" name="TextBox 8">
            <a:extLst>
              <a:ext uri="{FF2B5EF4-FFF2-40B4-BE49-F238E27FC236}">
                <a16:creationId xmlns:a16="http://schemas.microsoft.com/office/drawing/2014/main" id="{7A7A651A-CC2F-044D-83F7-717CCA76F8BC}"/>
              </a:ext>
            </a:extLst>
          </p:cNvPr>
          <p:cNvSpPr txBox="1"/>
          <p:nvPr/>
        </p:nvSpPr>
        <p:spPr>
          <a:xfrm>
            <a:off x="6332234" y="5298041"/>
            <a:ext cx="2779928" cy="707886"/>
          </a:xfrm>
          <a:prstGeom prst="rect">
            <a:avLst/>
          </a:prstGeom>
          <a:noFill/>
        </p:spPr>
        <p:txBody>
          <a:bodyPr wrap="none" rtlCol="0">
            <a:spAutoFit/>
          </a:bodyPr>
          <a:lstStyle/>
          <a:p>
            <a:r>
              <a:rPr lang="en-GB" sz="4000">
                <a:solidFill>
                  <a:schemeClr val="tx2"/>
                </a:solidFill>
              </a:rPr>
              <a:t>Boundaries</a:t>
            </a:r>
          </a:p>
        </p:txBody>
      </p:sp>
      <p:sp>
        <p:nvSpPr>
          <p:cNvPr id="11" name="Arc 10">
            <a:extLst>
              <a:ext uri="{FF2B5EF4-FFF2-40B4-BE49-F238E27FC236}">
                <a16:creationId xmlns:a16="http://schemas.microsoft.com/office/drawing/2014/main" id="{F20E9FB0-84CD-D748-A042-1E7AEE14237E}"/>
              </a:ext>
            </a:extLst>
          </p:cNvPr>
          <p:cNvSpPr/>
          <p:nvPr/>
        </p:nvSpPr>
        <p:spPr>
          <a:xfrm rot="5085065">
            <a:off x="6686760" y="2202950"/>
            <a:ext cx="2506894" cy="2990810"/>
          </a:xfrm>
          <a:prstGeom prst="arc">
            <a:avLst>
              <a:gd name="adj1" fmla="val 15612939"/>
              <a:gd name="adj2" fmla="val 0"/>
            </a:avLst>
          </a:prstGeom>
          <a:ln w="57150">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11">
            <a:extLst>
              <a:ext uri="{FF2B5EF4-FFF2-40B4-BE49-F238E27FC236}">
                <a16:creationId xmlns:a16="http://schemas.microsoft.com/office/drawing/2014/main" id="{4E3CE750-44AF-1A43-90C4-917138FEA089}"/>
              </a:ext>
            </a:extLst>
          </p:cNvPr>
          <p:cNvSpPr/>
          <p:nvPr/>
        </p:nvSpPr>
        <p:spPr>
          <a:xfrm rot="10344418">
            <a:off x="3035651" y="954354"/>
            <a:ext cx="2506894" cy="2990810"/>
          </a:xfrm>
          <a:prstGeom prst="arc">
            <a:avLst>
              <a:gd name="adj1" fmla="val 15612939"/>
              <a:gd name="adj2" fmla="val 2142610"/>
            </a:avLst>
          </a:prstGeom>
          <a:ln w="57150">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CC18BC40-A749-0346-B650-745A3F251EAA}"/>
              </a:ext>
            </a:extLst>
          </p:cNvPr>
          <p:cNvSpPr txBox="1"/>
          <p:nvPr/>
        </p:nvSpPr>
        <p:spPr>
          <a:xfrm>
            <a:off x="1939318" y="2187061"/>
            <a:ext cx="1326004" cy="707886"/>
          </a:xfrm>
          <a:prstGeom prst="rect">
            <a:avLst/>
          </a:prstGeom>
          <a:noFill/>
        </p:spPr>
        <p:txBody>
          <a:bodyPr wrap="none" rtlCol="0">
            <a:spAutoFit/>
          </a:bodyPr>
          <a:lstStyle/>
          <a:p>
            <a:r>
              <a:rPr lang="en-GB" sz="4000">
                <a:solidFill>
                  <a:schemeClr val="tx2"/>
                </a:solidFill>
              </a:rPr>
              <a:t>Input</a:t>
            </a:r>
          </a:p>
        </p:txBody>
      </p:sp>
      <p:sp>
        <p:nvSpPr>
          <p:cNvPr id="14" name="TextBox 13">
            <a:extLst>
              <a:ext uri="{FF2B5EF4-FFF2-40B4-BE49-F238E27FC236}">
                <a16:creationId xmlns:a16="http://schemas.microsoft.com/office/drawing/2014/main" id="{3A827036-A272-1744-BDDB-1B959CBABA75}"/>
              </a:ext>
            </a:extLst>
          </p:cNvPr>
          <p:cNvSpPr txBox="1"/>
          <p:nvPr/>
        </p:nvSpPr>
        <p:spPr>
          <a:xfrm>
            <a:off x="8736977" y="2618880"/>
            <a:ext cx="1725152" cy="707886"/>
          </a:xfrm>
          <a:prstGeom prst="rect">
            <a:avLst/>
          </a:prstGeom>
          <a:noFill/>
        </p:spPr>
        <p:txBody>
          <a:bodyPr wrap="none" rtlCol="0">
            <a:spAutoFit/>
          </a:bodyPr>
          <a:lstStyle/>
          <a:p>
            <a:r>
              <a:rPr lang="en-GB" sz="4000">
                <a:solidFill>
                  <a:schemeClr val="tx2"/>
                </a:solidFill>
              </a:rPr>
              <a:t>Output</a:t>
            </a:r>
          </a:p>
        </p:txBody>
      </p:sp>
    </p:spTree>
    <p:extLst>
      <p:ext uri="{BB962C8B-B14F-4D97-AF65-F5344CB8AC3E}">
        <p14:creationId xmlns:p14="http://schemas.microsoft.com/office/powerpoint/2010/main" val="2631701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3" descr="1507940147251-drlcss.mp4">
            <a:hlinkClick r:id="" action="ppaction://media"/>
            <a:extLst>
              <a:ext uri="{FF2B5EF4-FFF2-40B4-BE49-F238E27FC236}">
                <a16:creationId xmlns:a16="http://schemas.microsoft.com/office/drawing/2014/main" id="{28C6B930-A036-42EB-B946-738FDB50FC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8"/>
            <a:ext cx="12317506" cy="6928448"/>
          </a:xfrm>
          <a:prstGeom prst="rect">
            <a:avLst/>
          </a:prstGeom>
        </p:spPr>
      </p:pic>
    </p:spTree>
    <p:extLst>
      <p:ext uri="{BB962C8B-B14F-4D97-AF65-F5344CB8AC3E}">
        <p14:creationId xmlns:p14="http://schemas.microsoft.com/office/powerpoint/2010/main" val="40030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37091-98DD-37B7-0F02-50B8A8D5F50E}"/>
              </a:ext>
            </a:extLst>
          </p:cNvPr>
          <p:cNvSpPr>
            <a:spLocks noGrp="1"/>
          </p:cNvSpPr>
          <p:nvPr>
            <p:ph type="body" sz="quarter" idx="13"/>
          </p:nvPr>
        </p:nvSpPr>
        <p:spPr>
          <a:xfrm>
            <a:off x="550863" y="2441164"/>
            <a:ext cx="7680959" cy="1975671"/>
          </a:xfrm>
        </p:spPr>
        <p:txBody>
          <a:bodyPr/>
          <a:lstStyle/>
          <a:p>
            <a:pPr lvl="1" indent="0">
              <a:spcAft>
                <a:spcPts val="600"/>
              </a:spcAft>
              <a:buNone/>
            </a:pPr>
            <a:r>
              <a:rPr lang="en-GB" sz="3600">
                <a:solidFill>
                  <a:schemeClr val="bg1"/>
                </a:solidFill>
              </a:rPr>
              <a:t>With the help of a systemic approach, any </a:t>
            </a:r>
            <a:r>
              <a:rPr lang="en-GB" sz="3600">
                <a:highlight>
                  <a:srgbClr val="FFFF00"/>
                </a:highlight>
              </a:rPr>
              <a:t>object</a:t>
            </a:r>
            <a:r>
              <a:rPr lang="en-GB" sz="3600">
                <a:solidFill>
                  <a:schemeClr val="bg1"/>
                </a:solidFill>
              </a:rPr>
              <a:t> or </a:t>
            </a:r>
            <a:r>
              <a:rPr lang="en-GB" sz="3600">
                <a:highlight>
                  <a:srgbClr val="FFFF00"/>
                </a:highlight>
              </a:rPr>
              <a:t>process</a:t>
            </a:r>
            <a:r>
              <a:rPr lang="en-GB" sz="3600">
                <a:solidFill>
                  <a:schemeClr val="bg1"/>
                </a:solidFill>
              </a:rPr>
              <a:t> can be analyzed as </a:t>
            </a:r>
            <a:r>
              <a:rPr lang="en-GB" sz="3600" b="1">
                <a:highlight>
                  <a:srgbClr val="FFFF00"/>
                </a:highlight>
              </a:rPr>
              <a:t>a whole</a:t>
            </a:r>
            <a:r>
              <a:rPr lang="en-GB" sz="3600">
                <a:solidFill>
                  <a:schemeClr val="bg1"/>
                </a:solidFill>
              </a:rPr>
              <a:t>.</a:t>
            </a:r>
          </a:p>
        </p:txBody>
      </p:sp>
    </p:spTree>
    <p:extLst>
      <p:ext uri="{BB962C8B-B14F-4D97-AF65-F5344CB8AC3E}">
        <p14:creationId xmlns:p14="http://schemas.microsoft.com/office/powerpoint/2010/main" val="3116888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483C-ECE3-3145-B5E1-E7FF8C52300E}"/>
              </a:ext>
            </a:extLst>
          </p:cNvPr>
          <p:cNvSpPr>
            <a:spLocks noGrp="1"/>
          </p:cNvSpPr>
          <p:nvPr>
            <p:ph type="title" idx="4294967295"/>
          </p:nvPr>
        </p:nvSpPr>
        <p:spPr>
          <a:xfrm>
            <a:off x="571621" y="365126"/>
            <a:ext cx="11154213" cy="1019058"/>
          </a:xfrm>
          <a:prstGeom prst="rect">
            <a:avLst/>
          </a:prstGeom>
        </p:spPr>
        <p:txBody>
          <a:bodyPr>
            <a:normAutofit/>
          </a:bodyPr>
          <a:lstStyle/>
          <a:p>
            <a:r>
              <a:rPr lang="en-GB"/>
              <a:t>Organization as an open system</a:t>
            </a:r>
          </a:p>
        </p:txBody>
      </p:sp>
      <p:grpSp>
        <p:nvGrpSpPr>
          <p:cNvPr id="5" name="Group 4">
            <a:extLst>
              <a:ext uri="{FF2B5EF4-FFF2-40B4-BE49-F238E27FC236}">
                <a16:creationId xmlns:a16="http://schemas.microsoft.com/office/drawing/2014/main" id="{9F97D47D-2AFC-0B48-BDA2-6CEA87C061DD}"/>
              </a:ext>
            </a:extLst>
          </p:cNvPr>
          <p:cNvGrpSpPr/>
          <p:nvPr/>
        </p:nvGrpSpPr>
        <p:grpSpPr>
          <a:xfrm>
            <a:off x="2553511" y="1496104"/>
            <a:ext cx="7283500" cy="4550491"/>
            <a:chOff x="2553511" y="1496104"/>
            <a:chExt cx="7283500" cy="4550491"/>
          </a:xfrm>
        </p:grpSpPr>
        <p:sp>
          <p:nvSpPr>
            <p:cNvPr id="17" name="Rectangle 16">
              <a:extLst>
                <a:ext uri="{FF2B5EF4-FFF2-40B4-BE49-F238E27FC236}">
                  <a16:creationId xmlns:a16="http://schemas.microsoft.com/office/drawing/2014/main" id="{23EDE36F-E49E-1543-A973-C8D906ABD1E6}"/>
                </a:ext>
              </a:extLst>
            </p:cNvPr>
            <p:cNvSpPr/>
            <p:nvPr/>
          </p:nvSpPr>
          <p:spPr>
            <a:xfrm>
              <a:off x="3681215" y="3341302"/>
              <a:ext cx="4341334" cy="138117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endParaRPr>
            </a:p>
          </p:txBody>
        </p:sp>
        <p:sp>
          <p:nvSpPr>
            <p:cNvPr id="18" name="TextBox 17">
              <a:extLst>
                <a:ext uri="{FF2B5EF4-FFF2-40B4-BE49-F238E27FC236}">
                  <a16:creationId xmlns:a16="http://schemas.microsoft.com/office/drawing/2014/main" id="{F608B198-0194-F440-9491-8384475E46F0}"/>
                </a:ext>
              </a:extLst>
            </p:cNvPr>
            <p:cNvSpPr txBox="1"/>
            <p:nvPr/>
          </p:nvSpPr>
          <p:spPr>
            <a:xfrm>
              <a:off x="2553511" y="3846343"/>
              <a:ext cx="1854849" cy="400110"/>
            </a:xfrm>
            <a:prstGeom prst="rect">
              <a:avLst/>
            </a:prstGeom>
            <a:solidFill>
              <a:schemeClr val="bg1"/>
            </a:solidFill>
            <a:ln>
              <a:solidFill>
                <a:schemeClr val="tx2"/>
              </a:solidFill>
            </a:ln>
          </p:spPr>
          <p:txBody>
            <a:bodyPr wrap="square" rtlCol="0">
              <a:spAutoFit/>
            </a:bodyPr>
            <a:lstStyle/>
            <a:p>
              <a:pPr algn="ctr"/>
              <a:r>
                <a:rPr lang="en-GB" sz="2000">
                  <a:solidFill>
                    <a:schemeClr val="tx2"/>
                  </a:solidFill>
                </a:rPr>
                <a:t>Resources</a:t>
              </a:r>
            </a:p>
          </p:txBody>
        </p:sp>
        <p:sp>
          <p:nvSpPr>
            <p:cNvPr id="19" name="TextBox 18">
              <a:extLst>
                <a:ext uri="{FF2B5EF4-FFF2-40B4-BE49-F238E27FC236}">
                  <a16:creationId xmlns:a16="http://schemas.microsoft.com/office/drawing/2014/main" id="{D31687BA-74BE-5546-826F-B151B8929AF3}"/>
                </a:ext>
              </a:extLst>
            </p:cNvPr>
            <p:cNvSpPr txBox="1"/>
            <p:nvPr/>
          </p:nvSpPr>
          <p:spPr>
            <a:xfrm>
              <a:off x="7473988" y="3846343"/>
              <a:ext cx="2363023" cy="400110"/>
            </a:xfrm>
            <a:prstGeom prst="rect">
              <a:avLst/>
            </a:prstGeom>
            <a:solidFill>
              <a:schemeClr val="bg1"/>
            </a:solidFill>
            <a:ln>
              <a:solidFill>
                <a:schemeClr val="tx2"/>
              </a:solidFill>
            </a:ln>
          </p:spPr>
          <p:txBody>
            <a:bodyPr wrap="square" rtlCol="0">
              <a:spAutoFit/>
            </a:bodyPr>
            <a:lstStyle/>
            <a:p>
              <a:pPr algn="ctr"/>
              <a:r>
                <a:rPr lang="en-GB" sz="2000">
                  <a:solidFill>
                    <a:schemeClr val="tx2"/>
                  </a:solidFill>
                </a:rPr>
                <a:t>Product, waste</a:t>
              </a:r>
            </a:p>
          </p:txBody>
        </p:sp>
        <p:sp>
          <p:nvSpPr>
            <p:cNvPr id="20" name="TextBox 19">
              <a:extLst>
                <a:ext uri="{FF2B5EF4-FFF2-40B4-BE49-F238E27FC236}">
                  <a16:creationId xmlns:a16="http://schemas.microsoft.com/office/drawing/2014/main" id="{4FDE196E-B717-4D46-B306-40A0CC6BCCD5}"/>
                </a:ext>
              </a:extLst>
            </p:cNvPr>
            <p:cNvSpPr txBox="1"/>
            <p:nvPr/>
          </p:nvSpPr>
          <p:spPr>
            <a:xfrm>
              <a:off x="5070313" y="3846343"/>
              <a:ext cx="1975945" cy="400110"/>
            </a:xfrm>
            <a:prstGeom prst="rect">
              <a:avLst/>
            </a:prstGeom>
            <a:solidFill>
              <a:schemeClr val="bg1"/>
            </a:solidFill>
            <a:ln>
              <a:solidFill>
                <a:schemeClr val="tx2"/>
              </a:solidFill>
            </a:ln>
          </p:spPr>
          <p:txBody>
            <a:bodyPr wrap="square" rtlCol="0">
              <a:spAutoFit/>
            </a:bodyPr>
            <a:lstStyle/>
            <a:p>
              <a:pPr algn="ctr"/>
              <a:r>
                <a:rPr lang="en-GB" sz="2000">
                  <a:solidFill>
                    <a:schemeClr val="tx2"/>
                  </a:solidFill>
                </a:rPr>
                <a:t>Transformation</a:t>
              </a:r>
            </a:p>
          </p:txBody>
        </p:sp>
        <p:cxnSp>
          <p:nvCxnSpPr>
            <p:cNvPr id="21" name="Straight Arrow Connector 20">
              <a:extLst>
                <a:ext uri="{FF2B5EF4-FFF2-40B4-BE49-F238E27FC236}">
                  <a16:creationId xmlns:a16="http://schemas.microsoft.com/office/drawing/2014/main" id="{6C389168-0C6D-704F-98A2-1A44797FDB43}"/>
                </a:ext>
              </a:extLst>
            </p:cNvPr>
            <p:cNvCxnSpPr>
              <a:cxnSpLocks/>
              <a:stCxn id="18" idx="3"/>
              <a:endCxn id="20" idx="1"/>
            </p:cNvCxnSpPr>
            <p:nvPr/>
          </p:nvCxnSpPr>
          <p:spPr>
            <a:xfrm>
              <a:off x="4408360" y="4046398"/>
              <a:ext cx="661953" cy="0"/>
            </a:xfrm>
            <a:prstGeom prst="straightConnector1">
              <a:avLst/>
            </a:prstGeom>
            <a:ln w="25400">
              <a:solidFill>
                <a:schemeClr val="tx2"/>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4875E4-76D8-D645-866F-4DB5EEE2D1AC}"/>
                </a:ext>
              </a:extLst>
            </p:cNvPr>
            <p:cNvCxnSpPr>
              <a:cxnSpLocks/>
              <a:stCxn id="20" idx="3"/>
              <a:endCxn id="19" idx="1"/>
            </p:cNvCxnSpPr>
            <p:nvPr/>
          </p:nvCxnSpPr>
          <p:spPr>
            <a:xfrm>
              <a:off x="7046258" y="4046398"/>
              <a:ext cx="427730" cy="0"/>
            </a:xfrm>
            <a:prstGeom prst="straightConnector1">
              <a:avLst/>
            </a:prstGeom>
            <a:ln w="25400">
              <a:solidFill>
                <a:schemeClr val="tx2"/>
              </a:solidFill>
              <a:tailEnd type="arrow"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8C744E-C455-AA41-80E4-7EAF3FB62660}"/>
                </a:ext>
              </a:extLst>
            </p:cNvPr>
            <p:cNvSpPr txBox="1"/>
            <p:nvPr/>
          </p:nvSpPr>
          <p:spPr>
            <a:xfrm>
              <a:off x="3300428" y="2238905"/>
              <a:ext cx="1300356" cy="369332"/>
            </a:xfrm>
            <a:prstGeom prst="rect">
              <a:avLst/>
            </a:prstGeom>
            <a:noFill/>
          </p:spPr>
          <p:txBody>
            <a:bodyPr wrap="none" rtlCol="0">
              <a:spAutoFit/>
            </a:bodyPr>
            <a:lstStyle/>
            <a:p>
              <a:r>
                <a:rPr lang="en-GB" i="1">
                  <a:solidFill>
                    <a:schemeClr val="tx2"/>
                  </a:solidFill>
                </a:rPr>
                <a:t>Customers</a:t>
              </a:r>
            </a:p>
          </p:txBody>
        </p:sp>
        <p:sp>
          <p:nvSpPr>
            <p:cNvPr id="24" name="TextBox 23">
              <a:extLst>
                <a:ext uri="{FF2B5EF4-FFF2-40B4-BE49-F238E27FC236}">
                  <a16:creationId xmlns:a16="http://schemas.microsoft.com/office/drawing/2014/main" id="{FFC980B3-E644-984D-BB27-A6D7C2B83047}"/>
                </a:ext>
              </a:extLst>
            </p:cNvPr>
            <p:cNvSpPr txBox="1"/>
            <p:nvPr/>
          </p:nvSpPr>
          <p:spPr>
            <a:xfrm>
              <a:off x="3220406" y="5677263"/>
              <a:ext cx="1428596" cy="369332"/>
            </a:xfrm>
            <a:prstGeom prst="rect">
              <a:avLst/>
            </a:prstGeom>
            <a:noFill/>
          </p:spPr>
          <p:txBody>
            <a:bodyPr wrap="none" rtlCol="0">
              <a:spAutoFit/>
            </a:bodyPr>
            <a:lstStyle/>
            <a:p>
              <a:r>
                <a:rPr lang="en-GB" i="1">
                  <a:solidFill>
                    <a:schemeClr val="tx2"/>
                  </a:solidFill>
                </a:rPr>
                <a:t>Competitors</a:t>
              </a:r>
            </a:p>
          </p:txBody>
        </p:sp>
        <p:sp>
          <p:nvSpPr>
            <p:cNvPr id="25" name="TextBox 24">
              <a:extLst>
                <a:ext uri="{FF2B5EF4-FFF2-40B4-BE49-F238E27FC236}">
                  <a16:creationId xmlns:a16="http://schemas.microsoft.com/office/drawing/2014/main" id="{233FE457-A13B-194C-AC50-A7A28139DD4C}"/>
                </a:ext>
              </a:extLst>
            </p:cNvPr>
            <p:cNvSpPr txBox="1"/>
            <p:nvPr/>
          </p:nvSpPr>
          <p:spPr>
            <a:xfrm>
              <a:off x="7385189" y="2264150"/>
              <a:ext cx="1454244" cy="369332"/>
            </a:xfrm>
            <a:prstGeom prst="rect">
              <a:avLst/>
            </a:prstGeom>
            <a:noFill/>
          </p:spPr>
          <p:txBody>
            <a:bodyPr wrap="none" rtlCol="0">
              <a:spAutoFit/>
            </a:bodyPr>
            <a:lstStyle/>
            <a:p>
              <a:r>
                <a:rPr lang="en-GB" i="1">
                  <a:solidFill>
                    <a:schemeClr val="tx2"/>
                  </a:solidFill>
                </a:rPr>
                <a:t>Government</a:t>
              </a:r>
            </a:p>
          </p:txBody>
        </p:sp>
        <p:sp>
          <p:nvSpPr>
            <p:cNvPr id="26" name="TextBox 25">
              <a:extLst>
                <a:ext uri="{FF2B5EF4-FFF2-40B4-BE49-F238E27FC236}">
                  <a16:creationId xmlns:a16="http://schemas.microsoft.com/office/drawing/2014/main" id="{ABD58BEB-CDA9-C34B-A82A-D3B00A2AC7F6}"/>
                </a:ext>
              </a:extLst>
            </p:cNvPr>
            <p:cNvSpPr txBox="1"/>
            <p:nvPr/>
          </p:nvSpPr>
          <p:spPr>
            <a:xfrm>
              <a:off x="6870464" y="5642222"/>
              <a:ext cx="1146468" cy="369332"/>
            </a:xfrm>
            <a:prstGeom prst="rect">
              <a:avLst/>
            </a:prstGeom>
            <a:noFill/>
          </p:spPr>
          <p:txBody>
            <a:bodyPr wrap="none" rtlCol="0">
              <a:spAutoFit/>
            </a:bodyPr>
            <a:lstStyle/>
            <a:p>
              <a:r>
                <a:rPr lang="en-GB" i="1">
                  <a:solidFill>
                    <a:schemeClr val="tx2"/>
                  </a:solidFill>
                </a:rPr>
                <a:t>Suppliers</a:t>
              </a:r>
            </a:p>
          </p:txBody>
        </p:sp>
        <p:cxnSp>
          <p:nvCxnSpPr>
            <p:cNvPr id="27" name="Straight Arrow Connector 26">
              <a:extLst>
                <a:ext uri="{FF2B5EF4-FFF2-40B4-BE49-F238E27FC236}">
                  <a16:creationId xmlns:a16="http://schemas.microsoft.com/office/drawing/2014/main" id="{F604E563-92B4-014B-9944-0B9B3C6A733B}"/>
                </a:ext>
              </a:extLst>
            </p:cNvPr>
            <p:cNvCxnSpPr>
              <a:cxnSpLocks/>
              <a:stCxn id="23" idx="2"/>
            </p:cNvCxnSpPr>
            <p:nvPr/>
          </p:nvCxnSpPr>
          <p:spPr>
            <a:xfrm>
              <a:off x="3950606" y="2608237"/>
              <a:ext cx="1052170" cy="670156"/>
            </a:xfrm>
            <a:prstGeom prst="straightConnector1">
              <a:avLst/>
            </a:prstGeom>
            <a:ln w="25400">
              <a:solidFill>
                <a:schemeClr val="tx2"/>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2D3A436-E5E0-CF4E-BE85-C4B75E9991F4}"/>
                </a:ext>
              </a:extLst>
            </p:cNvPr>
            <p:cNvCxnSpPr>
              <a:cxnSpLocks/>
              <a:stCxn id="24" idx="0"/>
            </p:cNvCxnSpPr>
            <p:nvPr/>
          </p:nvCxnSpPr>
          <p:spPr>
            <a:xfrm flipV="1">
              <a:off x="3934704" y="4722481"/>
              <a:ext cx="1068072" cy="954782"/>
            </a:xfrm>
            <a:prstGeom prst="straightConnector1">
              <a:avLst/>
            </a:prstGeom>
            <a:ln w="25400">
              <a:solidFill>
                <a:schemeClr val="tx2"/>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4E56377-375A-644B-8169-CD1327BA5D33}"/>
                </a:ext>
              </a:extLst>
            </p:cNvPr>
            <p:cNvCxnSpPr>
              <a:cxnSpLocks/>
              <a:stCxn id="25" idx="2"/>
            </p:cNvCxnSpPr>
            <p:nvPr/>
          </p:nvCxnSpPr>
          <p:spPr>
            <a:xfrm flipH="1">
              <a:off x="6575485" y="2633482"/>
              <a:ext cx="1536826" cy="644911"/>
            </a:xfrm>
            <a:prstGeom prst="straightConnector1">
              <a:avLst/>
            </a:prstGeom>
            <a:ln w="25400">
              <a:solidFill>
                <a:schemeClr val="tx2"/>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0608D7E-F932-C64D-B00C-A7B1871D5BED}"/>
                </a:ext>
              </a:extLst>
            </p:cNvPr>
            <p:cNvCxnSpPr>
              <a:cxnSpLocks/>
              <a:stCxn id="26" idx="0"/>
            </p:cNvCxnSpPr>
            <p:nvPr/>
          </p:nvCxnSpPr>
          <p:spPr>
            <a:xfrm flipH="1" flipV="1">
              <a:off x="6413270" y="4722480"/>
              <a:ext cx="1030428" cy="919742"/>
            </a:xfrm>
            <a:prstGeom prst="straightConnector1">
              <a:avLst/>
            </a:prstGeom>
            <a:ln w="25400">
              <a:solidFill>
                <a:schemeClr val="tx2"/>
              </a:solidFill>
              <a:tailEnd type="arrow"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8197168-1BA6-BE43-8BEA-44E30F596558}"/>
                </a:ext>
              </a:extLst>
            </p:cNvPr>
            <p:cNvSpPr txBox="1"/>
            <p:nvPr/>
          </p:nvSpPr>
          <p:spPr>
            <a:xfrm>
              <a:off x="3913748" y="1496104"/>
              <a:ext cx="3860352" cy="523220"/>
            </a:xfrm>
            <a:prstGeom prst="rect">
              <a:avLst/>
            </a:prstGeom>
            <a:noFill/>
          </p:spPr>
          <p:txBody>
            <a:bodyPr wrap="none" rtlCol="0">
              <a:spAutoFit/>
            </a:bodyPr>
            <a:lstStyle/>
            <a:p>
              <a:r>
                <a:rPr lang="en-GB" sz="2800" b="1">
                  <a:solidFill>
                    <a:schemeClr val="tx2"/>
                  </a:solidFill>
                </a:rPr>
                <a:t>External environment</a:t>
              </a:r>
            </a:p>
          </p:txBody>
        </p:sp>
        <p:sp>
          <p:nvSpPr>
            <p:cNvPr id="32" name="TextBox 31">
              <a:extLst>
                <a:ext uri="{FF2B5EF4-FFF2-40B4-BE49-F238E27FC236}">
                  <a16:creationId xmlns:a16="http://schemas.microsoft.com/office/drawing/2014/main" id="{3FD52487-A786-2C41-9304-7CBD5F045778}"/>
                </a:ext>
              </a:extLst>
            </p:cNvPr>
            <p:cNvSpPr txBox="1"/>
            <p:nvPr/>
          </p:nvSpPr>
          <p:spPr>
            <a:xfrm>
              <a:off x="4739336" y="3388393"/>
              <a:ext cx="2467342" cy="369332"/>
            </a:xfrm>
            <a:prstGeom prst="rect">
              <a:avLst/>
            </a:prstGeom>
            <a:noFill/>
          </p:spPr>
          <p:txBody>
            <a:bodyPr wrap="none" rtlCol="0">
              <a:spAutoFit/>
            </a:bodyPr>
            <a:lstStyle/>
            <a:p>
              <a:r>
                <a:rPr lang="en-GB" b="1">
                  <a:solidFill>
                    <a:schemeClr val="tx2"/>
                  </a:solidFill>
                </a:rPr>
                <a:t>Internal environment</a:t>
              </a:r>
            </a:p>
          </p:txBody>
        </p:sp>
      </p:grpSp>
      <p:sp>
        <p:nvSpPr>
          <p:cNvPr id="3" name="TextBox 2">
            <a:extLst>
              <a:ext uri="{FF2B5EF4-FFF2-40B4-BE49-F238E27FC236}">
                <a16:creationId xmlns:a16="http://schemas.microsoft.com/office/drawing/2014/main" id="{6B1A5BD8-D017-5150-B6EB-D10956445DA7}"/>
              </a:ext>
            </a:extLst>
          </p:cNvPr>
          <p:cNvSpPr txBox="1"/>
          <p:nvPr/>
        </p:nvSpPr>
        <p:spPr>
          <a:xfrm>
            <a:off x="4928259" y="2814452"/>
            <a:ext cx="1668085" cy="369332"/>
          </a:xfrm>
          <a:prstGeom prst="rect">
            <a:avLst/>
          </a:prstGeom>
          <a:noFill/>
        </p:spPr>
        <p:txBody>
          <a:bodyPr wrap="none" rtlCol="0">
            <a:spAutoFit/>
          </a:bodyPr>
          <a:lstStyle/>
          <a:p>
            <a:r>
              <a:rPr lang="en-GB"/>
              <a:t>Vision / Mision</a:t>
            </a:r>
          </a:p>
        </p:txBody>
      </p:sp>
    </p:spTree>
    <p:extLst>
      <p:ext uri="{BB962C8B-B14F-4D97-AF65-F5344CB8AC3E}">
        <p14:creationId xmlns:p14="http://schemas.microsoft.com/office/powerpoint/2010/main" val="3419522337"/>
      </p:ext>
    </p:extLst>
  </p:cSld>
  <p:clrMapOvr>
    <a:masterClrMapping/>
  </p:clrMapOvr>
</p:sld>
</file>

<file path=ppt/theme/theme1.xml><?xml version="1.0" encoding="utf-8"?>
<a:theme xmlns:a="http://schemas.openxmlformats.org/drawingml/2006/main" name="Vilnius_Tech_mėlynas_LT">
  <a:themeElements>
    <a:clrScheme name="Vilnius Tech Spalvos">
      <a:dk1>
        <a:srgbClr val="000000"/>
      </a:dk1>
      <a:lt1>
        <a:srgbClr val="FFFFFF"/>
      </a:lt1>
      <a:dk2>
        <a:srgbClr val="44546A"/>
      </a:dk2>
      <a:lt2>
        <a:srgbClr val="E7E6E6"/>
      </a:lt2>
      <a:accent1>
        <a:srgbClr val="0B4DC7"/>
      </a:accent1>
      <a:accent2>
        <a:srgbClr val="F68B28"/>
      </a:accent2>
      <a:accent3>
        <a:srgbClr val="BDCCD3"/>
      </a:accent3>
      <a:accent4>
        <a:srgbClr val="FEBF3E"/>
      </a:accent4>
      <a:accent5>
        <a:srgbClr val="3EB8D8"/>
      </a:accent5>
      <a:accent6>
        <a:srgbClr val="00DDA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A91690A6-DD73-CF40-9CA3-D13CAF28D1BE}" vid="{EBF1328C-5FF9-AF49-9473-68800F0131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Vilnius_Tech_mėlynas_LT</Template>
  <TotalTime>4379</TotalTime>
  <Words>10133</Words>
  <Application>Microsoft Macintosh PowerPoint</Application>
  <PresentationFormat>Widescreen</PresentationFormat>
  <Paragraphs>527</Paragraphs>
  <Slides>30</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Courier New</vt:lpstr>
      <vt:lpstr>Söhne</vt:lpstr>
      <vt:lpstr>System Font Regular</vt:lpstr>
      <vt:lpstr>Vilnius_Tech_mėlynas_LT</vt:lpstr>
      <vt:lpstr>Systemic Approach in Management</vt:lpstr>
      <vt:lpstr>PowerPoint Presentation</vt:lpstr>
      <vt:lpstr>PowerPoint Presentation</vt:lpstr>
      <vt:lpstr>PowerPoint Presentation</vt:lpstr>
      <vt:lpstr>PowerPoint Presentation</vt:lpstr>
      <vt:lpstr>Open system model</vt:lpstr>
      <vt:lpstr>PowerPoint Presentation</vt:lpstr>
      <vt:lpstr>PowerPoint Presentation</vt:lpstr>
      <vt:lpstr>Organization as an open system</vt:lpstr>
      <vt:lpstr>Management process as a system</vt:lpstr>
      <vt:lpstr>PowerPoint Presentation</vt:lpstr>
      <vt:lpstr>Organization as a management object</vt:lpstr>
      <vt:lpstr>PowerPoint Presentation</vt:lpstr>
      <vt:lpstr>Welcome to a world made up of organizations!</vt:lpstr>
      <vt:lpstr>Classifation of organizations</vt:lpstr>
      <vt:lpstr>Technology in organizations</vt:lpstr>
      <vt:lpstr>Classification of technology</vt:lpstr>
      <vt:lpstr>The importance of technology in organizational management</vt:lpstr>
      <vt:lpstr>What is the organizational environment?</vt:lpstr>
      <vt:lpstr>PowerPoint Presentation</vt:lpstr>
      <vt:lpstr>PowerPoint Presentation</vt:lpstr>
      <vt:lpstr>Impact of micro and macro environment Marketing view</vt:lpstr>
      <vt:lpstr>Characteristics of the environment</vt:lpstr>
      <vt:lpstr>Environmental analysis: How to do it?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in Modern Organizations</dc:title>
  <dc:creator>Jurga Vesterte</dc:creator>
  <cp:lastModifiedBy>Jurga Vesterte</cp:lastModifiedBy>
  <cp:revision>21</cp:revision>
  <cp:lastPrinted>2022-08-30T07:49:28Z</cp:lastPrinted>
  <dcterms:created xsi:type="dcterms:W3CDTF">2022-08-24T08:40:41Z</dcterms:created>
  <dcterms:modified xsi:type="dcterms:W3CDTF">2023-02-25T15:05:50Z</dcterms:modified>
</cp:coreProperties>
</file>